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heme/themeOverride2.xml" ContentType="application/vnd.openxmlformats-officedocument.themeOverride+xml"/>
  <Override PartName="/ppt/notesSlides/notesSlide3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9.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0.xml" ContentType="application/vnd.openxmlformats-officedocument.presentationml.tags+xml"/>
  <Override PartName="/ppt/notesSlides/notesSlide39.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76" r:id="rId2"/>
    <p:sldMasterId id="2147483996" r:id="rId3"/>
    <p:sldMasterId id="2147484004" r:id="rId4"/>
  </p:sldMasterIdLst>
  <p:notesMasterIdLst>
    <p:notesMasterId r:id="rId50"/>
  </p:notesMasterIdLst>
  <p:handoutMasterIdLst>
    <p:handoutMasterId r:id="rId51"/>
  </p:handoutMasterIdLst>
  <p:sldIdLst>
    <p:sldId id="3102" r:id="rId5"/>
    <p:sldId id="3103" r:id="rId6"/>
    <p:sldId id="3104" r:id="rId7"/>
    <p:sldId id="3114" r:id="rId8"/>
    <p:sldId id="3157" r:id="rId9"/>
    <p:sldId id="3116" r:id="rId10"/>
    <p:sldId id="3118" r:id="rId11"/>
    <p:sldId id="3119" r:id="rId12"/>
    <p:sldId id="3120" r:id="rId13"/>
    <p:sldId id="3121" r:id="rId14"/>
    <p:sldId id="3122" r:id="rId15"/>
    <p:sldId id="3123" r:id="rId16"/>
    <p:sldId id="3110" r:id="rId17"/>
    <p:sldId id="3092" r:id="rId18"/>
    <p:sldId id="3140" r:id="rId19"/>
    <p:sldId id="3142" r:id="rId20"/>
    <p:sldId id="3143" r:id="rId21"/>
    <p:sldId id="3145" r:id="rId22"/>
    <p:sldId id="3146" r:id="rId23"/>
    <p:sldId id="3147" r:id="rId24"/>
    <p:sldId id="3148" r:id="rId25"/>
    <p:sldId id="3144" r:id="rId26"/>
    <p:sldId id="3111" r:id="rId27"/>
    <p:sldId id="3126" r:id="rId28"/>
    <p:sldId id="3127" r:id="rId29"/>
    <p:sldId id="3128" r:id="rId30"/>
    <p:sldId id="3129" r:id="rId31"/>
    <p:sldId id="3130" r:id="rId32"/>
    <p:sldId id="3131" r:id="rId33"/>
    <p:sldId id="3132" r:id="rId34"/>
    <p:sldId id="3133" r:id="rId35"/>
    <p:sldId id="3134" r:id="rId36"/>
    <p:sldId id="3135" r:id="rId37"/>
    <p:sldId id="3136" r:id="rId38"/>
    <p:sldId id="3112" r:id="rId39"/>
    <p:sldId id="3150" r:id="rId40"/>
    <p:sldId id="3151" r:id="rId41"/>
    <p:sldId id="3152" r:id="rId42"/>
    <p:sldId id="3149" r:id="rId43"/>
    <p:sldId id="3113" r:id="rId44"/>
    <p:sldId id="3154" r:id="rId45"/>
    <p:sldId id="3156" r:id="rId46"/>
    <p:sldId id="3155" r:id="rId47"/>
    <p:sldId id="3153" r:id="rId48"/>
    <p:sldId id="3108" r:id="rId49"/>
  </p:sldIdLst>
  <p:sldSz cx="12858750" cy="7232650"/>
  <p:notesSz cx="6858000" cy="9144000"/>
  <p:custDataLst>
    <p:tags r:id="rId5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7E07"/>
    <a:srgbClr val="FFFFFF"/>
    <a:srgbClr val="00B369"/>
    <a:srgbClr val="1A8CE1"/>
    <a:srgbClr val="A78357"/>
    <a:srgbClr val="28C7D4"/>
    <a:srgbClr val="F94D4D"/>
    <a:srgbClr val="FEFEFE"/>
    <a:srgbClr val="8F1A12"/>
    <a:srgbClr val="F84E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56" autoAdjust="0"/>
    <p:restoredTop sz="92986" autoAdjust="0"/>
  </p:normalViewPr>
  <p:slideViewPr>
    <p:cSldViewPr>
      <p:cViewPr varScale="1">
        <p:scale>
          <a:sx n="96" d="100"/>
          <a:sy n="96" d="100"/>
        </p:scale>
        <p:origin x="120" y="581"/>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96" d="100"/>
          <a:sy n="96" d="100"/>
        </p:scale>
        <p:origin x="4022"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6735164464792821E-2"/>
          <c:y val="0"/>
          <c:w val="0.94359887997145897"/>
          <c:h val="1"/>
        </c:manualLayout>
      </c:layout>
      <c:pie3DChart>
        <c:varyColors val="1"/>
        <c:ser>
          <c:idx val="0"/>
          <c:order val="0"/>
          <c:tx>
            <c:strRef>
              <c:f>Sheet1!$B$1</c:f>
              <c:strCache>
                <c:ptCount val="1"/>
                <c:pt idx="0">
                  <c:v>销售额</c:v>
                </c:pt>
              </c:strCache>
            </c:strRef>
          </c:tx>
          <c:spPr>
            <a:effectLst/>
            <a:scene3d>
              <a:camera prst="orthographicFront"/>
              <a:lightRig rig="threePt" dir="t"/>
            </a:scene3d>
            <a:sp3d>
              <a:bevelT prst="relaxedInset"/>
              <a:contourClr>
                <a:srgbClr val="000000"/>
              </a:contourClr>
            </a:sp3d>
          </c:spPr>
          <c:explosion val="2"/>
          <c:dPt>
            <c:idx val="0"/>
            <c:bubble3D val="0"/>
            <c:explosion val="19"/>
            <c:spPr>
              <a:solidFill>
                <a:schemeClr val="accent4">
                  <a:lumMod val="20000"/>
                  <a:lumOff val="80000"/>
                </a:schemeClr>
              </a:solidFill>
              <a:ln w="25400">
                <a:solidFill>
                  <a:schemeClr val="lt1"/>
                </a:solidFill>
              </a:ln>
              <a:effectLst/>
              <a:scene3d>
                <a:camera prst="orthographicFront"/>
                <a:lightRig rig="threePt" dir="t"/>
              </a:scene3d>
              <a:sp3d contourW="25400">
                <a:bevelT prst="relaxedInset"/>
                <a:contourClr>
                  <a:schemeClr val="lt1"/>
                </a:contourClr>
              </a:sp3d>
            </c:spPr>
            <c:extLst>
              <c:ext xmlns:c16="http://schemas.microsoft.com/office/drawing/2014/chart" uri="{C3380CC4-5D6E-409C-BE32-E72D297353CC}">
                <c16:uniqueId val="{00000002-138F-460E-82CE-5647ECDF7746}"/>
              </c:ext>
            </c:extLst>
          </c:dPt>
          <c:dPt>
            <c:idx val="1"/>
            <c:bubble3D val="0"/>
            <c:spPr>
              <a:solidFill>
                <a:schemeClr val="accent2"/>
              </a:solidFill>
              <a:ln w="25400">
                <a:solidFill>
                  <a:schemeClr val="lt1"/>
                </a:solidFill>
              </a:ln>
              <a:effectLst/>
              <a:scene3d>
                <a:camera prst="orthographicFront"/>
                <a:lightRig rig="threePt" dir="t"/>
              </a:scene3d>
              <a:sp3d contourW="25400">
                <a:bevelT prst="relaxedInset"/>
                <a:contourClr>
                  <a:schemeClr val="lt1"/>
                </a:contourClr>
              </a:sp3d>
            </c:spPr>
            <c:extLst>
              <c:ext xmlns:c16="http://schemas.microsoft.com/office/drawing/2014/chart" uri="{C3380CC4-5D6E-409C-BE32-E72D297353CC}">
                <c16:uniqueId val="{00000003-138F-460E-82CE-5647ECDF7746}"/>
              </c:ext>
            </c:extLst>
          </c:dPt>
          <c:dPt>
            <c:idx val="2"/>
            <c:bubble3D val="0"/>
            <c:spPr>
              <a:solidFill>
                <a:schemeClr val="accent3"/>
              </a:solidFill>
              <a:ln w="25400">
                <a:solidFill>
                  <a:schemeClr val="lt1"/>
                </a:solidFill>
              </a:ln>
              <a:effectLst/>
              <a:scene3d>
                <a:camera prst="orthographicFront"/>
                <a:lightRig rig="threePt" dir="t"/>
              </a:scene3d>
              <a:sp3d contourW="25400">
                <a:bevelT prst="relaxedInset"/>
                <a:contourClr>
                  <a:schemeClr val="lt1"/>
                </a:contourClr>
              </a:sp3d>
            </c:spPr>
            <c:extLst>
              <c:ext xmlns:c16="http://schemas.microsoft.com/office/drawing/2014/chart" uri="{C3380CC4-5D6E-409C-BE32-E72D297353CC}">
                <c16:uniqueId val="{00000005-9C07-4C2E-9450-42C2E40F2FBD}"/>
              </c:ext>
            </c:extLst>
          </c:dPt>
          <c:dPt>
            <c:idx val="3"/>
            <c:bubble3D val="0"/>
            <c:spPr>
              <a:solidFill>
                <a:schemeClr val="accent4"/>
              </a:solidFill>
              <a:ln w="25400">
                <a:solidFill>
                  <a:schemeClr val="lt1"/>
                </a:solidFill>
              </a:ln>
              <a:effectLst/>
              <a:scene3d>
                <a:camera prst="orthographicFront"/>
                <a:lightRig rig="threePt" dir="t"/>
              </a:scene3d>
              <a:sp3d contourW="25400">
                <a:bevelT prst="relaxedInset"/>
                <a:contourClr>
                  <a:schemeClr val="lt1"/>
                </a:contourClr>
              </a:sp3d>
            </c:spPr>
            <c:extLst>
              <c:ext xmlns:c16="http://schemas.microsoft.com/office/drawing/2014/chart" uri="{C3380CC4-5D6E-409C-BE32-E72D297353CC}">
                <c16:uniqueId val="{00000007-9C07-4C2E-9450-42C2E40F2FBD}"/>
              </c:ext>
            </c:extLst>
          </c:dPt>
          <c:dLbls>
            <c:dLbl>
              <c:idx val="0"/>
              <c:layout>
                <c:manualLayout>
                  <c:x val="-4.3016915159002946E-3"/>
                  <c:y val="7.3731700794176808E-3"/>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zh-CN" altLang="en-US" dirty="0" smtClean="0"/>
                      <a:t>全球人工林</a:t>
                    </a:r>
                    <a:r>
                      <a:rPr lang="en-US" altLang="zh-CN" dirty="0" smtClean="0"/>
                      <a:t>85%</a:t>
                    </a:r>
                    <a:endParaRPr lang="zh-CN" altLang="en-US" dirty="0"/>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manualLayout>
                      <c:w val="0.39023611197671804"/>
                      <c:h val="8.131843428177192E-2"/>
                    </c:manualLayout>
                  </c15:layout>
                </c:ext>
                <c:ext xmlns:c16="http://schemas.microsoft.com/office/drawing/2014/chart" uri="{C3380CC4-5D6E-409C-BE32-E72D297353CC}">
                  <c16:uniqueId val="{00000002-138F-460E-82CE-5647ECDF7746}"/>
                </c:ext>
              </c:extLst>
            </c:dLbl>
            <c:dLbl>
              <c:idx val="1"/>
              <c:layout>
                <c:manualLayout>
                  <c:x val="2.3162222318624868E-3"/>
                  <c:y val="-3.6956934609287488E-4"/>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zh-CN" altLang="en-US" dirty="0" smtClean="0"/>
                      <a:t>桉树人工林</a:t>
                    </a:r>
                    <a:r>
                      <a:rPr lang="en-US" altLang="zh-CN" dirty="0" smtClean="0"/>
                      <a:t>15%</a:t>
                    </a:r>
                    <a:endParaRPr lang="zh-CN" altLang="en-US" dirty="0"/>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manualLayout>
                      <c:w val="0.47003760816100432"/>
                      <c:h val="0.1124281500602706"/>
                    </c:manualLayout>
                  </c15:layout>
                </c:ext>
                <c:ext xmlns:c16="http://schemas.microsoft.com/office/drawing/2014/chart" uri="{C3380CC4-5D6E-409C-BE32-E72D297353CC}">
                  <c16:uniqueId val="{00000003-138F-460E-82CE-5647ECDF77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16666.669999999998</c:v>
                </c:pt>
                <c:pt idx="1">
                  <c:v>2500</c:v>
                </c:pt>
              </c:numCache>
            </c:numRef>
          </c:val>
          <c:extLst>
            <c:ext xmlns:c16="http://schemas.microsoft.com/office/drawing/2014/chart" uri="{C3380CC4-5D6E-409C-BE32-E72D297353CC}">
              <c16:uniqueId val="{00000000-138F-460E-82CE-5647ECDF7746}"/>
            </c:ext>
          </c:extLst>
        </c:ser>
        <c:ser>
          <c:idx val="1"/>
          <c:order val="1"/>
          <c:tx>
            <c:strRef>
              <c:f>Sheet1!$C$1</c:f>
              <c:strCache>
                <c:ptCount val="1"/>
                <c:pt idx="0">
                  <c:v>列1</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9-9C07-4C2E-9450-42C2E40F2FBD}"/>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B-9C07-4C2E-9450-42C2E40F2FBD}"/>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D-9C07-4C2E-9450-42C2E40F2FBD}"/>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F-9C07-4C2E-9450-42C2E40F2FBD}"/>
              </c:ext>
            </c:extLst>
          </c:dPt>
          <c:cat>
            <c:strRef>
              <c:f>Sheet1!$A$2:$A$5</c:f>
              <c:strCache>
                <c:ptCount val="2"/>
                <c:pt idx="0">
                  <c:v>第一季度</c:v>
                </c:pt>
                <c:pt idx="1">
                  <c:v>第二季度</c:v>
                </c:pt>
              </c:strCache>
            </c:strRef>
          </c:cat>
          <c:val>
            <c:numRef>
              <c:f>Sheet1!$C$2:$C$5</c:f>
              <c:numCache>
                <c:formatCode>General</c:formatCode>
                <c:ptCount val="4"/>
              </c:numCache>
            </c:numRef>
          </c:val>
          <c:extLst>
            <c:ext xmlns:c16="http://schemas.microsoft.com/office/drawing/2014/chart" uri="{C3380CC4-5D6E-409C-BE32-E72D297353CC}">
              <c16:uniqueId val="{00000001-138F-460E-82CE-5647ECDF7746}"/>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2019/10/18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2019/10/18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88806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10</a:t>
            </a:fld>
            <a:endParaRPr lang="zh-CN" altLang="en-US"/>
          </a:p>
        </p:txBody>
      </p:sp>
    </p:spTree>
    <p:extLst>
      <p:ext uri="{BB962C8B-B14F-4D97-AF65-F5344CB8AC3E}">
        <p14:creationId xmlns:p14="http://schemas.microsoft.com/office/powerpoint/2010/main" val="1706447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11</a:t>
            </a:fld>
            <a:endParaRPr lang="zh-CN" altLang="en-US"/>
          </a:p>
        </p:txBody>
      </p:sp>
    </p:spTree>
    <p:extLst>
      <p:ext uri="{BB962C8B-B14F-4D97-AF65-F5344CB8AC3E}">
        <p14:creationId xmlns:p14="http://schemas.microsoft.com/office/powerpoint/2010/main" val="2946583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24323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554192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075306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15</a:t>
            </a:fld>
            <a:endParaRPr lang="zh-CN" altLang="en-US"/>
          </a:p>
        </p:txBody>
      </p:sp>
    </p:spTree>
    <p:extLst>
      <p:ext uri="{BB962C8B-B14F-4D97-AF65-F5344CB8AC3E}">
        <p14:creationId xmlns:p14="http://schemas.microsoft.com/office/powerpoint/2010/main" val="89808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16</a:t>
            </a:fld>
            <a:endParaRPr lang="zh-CN" altLang="en-US"/>
          </a:p>
        </p:txBody>
      </p:sp>
    </p:spTree>
    <p:extLst>
      <p:ext uri="{BB962C8B-B14F-4D97-AF65-F5344CB8AC3E}">
        <p14:creationId xmlns:p14="http://schemas.microsoft.com/office/powerpoint/2010/main" val="201799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17</a:t>
            </a:fld>
            <a:endParaRPr lang="zh-CN" altLang="en-US"/>
          </a:p>
        </p:txBody>
      </p:sp>
    </p:spTree>
    <p:extLst>
      <p:ext uri="{BB962C8B-B14F-4D97-AF65-F5344CB8AC3E}">
        <p14:creationId xmlns:p14="http://schemas.microsoft.com/office/powerpoint/2010/main" val="1343646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18</a:t>
            </a:fld>
            <a:endParaRPr lang="zh-CN" altLang="en-US"/>
          </a:p>
        </p:txBody>
      </p:sp>
    </p:spTree>
    <p:extLst>
      <p:ext uri="{BB962C8B-B14F-4D97-AF65-F5344CB8AC3E}">
        <p14:creationId xmlns:p14="http://schemas.microsoft.com/office/powerpoint/2010/main" val="3681223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19</a:t>
            </a:fld>
            <a:endParaRPr lang="zh-CN" altLang="en-US"/>
          </a:p>
        </p:txBody>
      </p:sp>
    </p:spTree>
    <p:extLst>
      <p:ext uri="{BB962C8B-B14F-4D97-AF65-F5344CB8AC3E}">
        <p14:creationId xmlns:p14="http://schemas.microsoft.com/office/powerpoint/2010/main" val="4275604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769015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20</a:t>
            </a:fld>
            <a:endParaRPr lang="zh-CN" altLang="en-US"/>
          </a:p>
        </p:txBody>
      </p:sp>
    </p:spTree>
    <p:extLst>
      <p:ext uri="{BB962C8B-B14F-4D97-AF65-F5344CB8AC3E}">
        <p14:creationId xmlns:p14="http://schemas.microsoft.com/office/powerpoint/2010/main" val="3221146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21</a:t>
            </a:fld>
            <a:endParaRPr lang="zh-CN" altLang="en-US"/>
          </a:p>
        </p:txBody>
      </p:sp>
    </p:spTree>
    <p:extLst>
      <p:ext uri="{BB962C8B-B14F-4D97-AF65-F5344CB8AC3E}">
        <p14:creationId xmlns:p14="http://schemas.microsoft.com/office/powerpoint/2010/main" val="1673857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22</a:t>
            </a:fld>
            <a:endParaRPr lang="zh-CN" altLang="en-US"/>
          </a:p>
        </p:txBody>
      </p:sp>
    </p:spTree>
    <p:extLst>
      <p:ext uri="{BB962C8B-B14F-4D97-AF65-F5344CB8AC3E}">
        <p14:creationId xmlns:p14="http://schemas.microsoft.com/office/powerpoint/2010/main" val="3039984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775375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96425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77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850271-907A-42B6-B627-6AE1543B68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5517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96625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3203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6971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669715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59199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237940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41030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75435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850271-907A-42B6-B627-6AE1543B68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68356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35</a:t>
            </a:fld>
            <a:endParaRPr lang="zh-CN" altLang="en-US"/>
          </a:p>
        </p:txBody>
      </p:sp>
    </p:spTree>
    <p:extLst>
      <p:ext uri="{BB962C8B-B14F-4D97-AF65-F5344CB8AC3E}">
        <p14:creationId xmlns:p14="http://schemas.microsoft.com/office/powerpoint/2010/main" val="41276757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36</a:t>
            </a:fld>
            <a:endParaRPr lang="zh-CN" altLang="en-US"/>
          </a:p>
        </p:txBody>
      </p:sp>
    </p:spTree>
    <p:extLst>
      <p:ext uri="{BB962C8B-B14F-4D97-AF65-F5344CB8AC3E}">
        <p14:creationId xmlns:p14="http://schemas.microsoft.com/office/powerpoint/2010/main" val="33512106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37</a:t>
            </a:fld>
            <a:endParaRPr lang="zh-CN" altLang="en-US"/>
          </a:p>
        </p:txBody>
      </p:sp>
    </p:spTree>
    <p:extLst>
      <p:ext uri="{BB962C8B-B14F-4D97-AF65-F5344CB8AC3E}">
        <p14:creationId xmlns:p14="http://schemas.microsoft.com/office/powerpoint/2010/main" val="13732954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38</a:t>
            </a:fld>
            <a:endParaRPr lang="zh-CN" altLang="en-US"/>
          </a:p>
        </p:txBody>
      </p:sp>
    </p:spTree>
    <p:extLst>
      <p:ext uri="{BB962C8B-B14F-4D97-AF65-F5344CB8AC3E}">
        <p14:creationId xmlns:p14="http://schemas.microsoft.com/office/powerpoint/2010/main" val="1722399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357549-2953-44F2-9A4A-8573D36801B8}" type="slidenum">
              <a:rPr lang="zh-CN" altLang="en-US" smtClean="0"/>
              <a:t>39</a:t>
            </a:fld>
            <a:endParaRPr lang="zh-CN" altLang="en-US"/>
          </a:p>
        </p:txBody>
      </p:sp>
    </p:spTree>
    <p:extLst>
      <p:ext uri="{BB962C8B-B14F-4D97-AF65-F5344CB8AC3E}">
        <p14:creationId xmlns:p14="http://schemas.microsoft.com/office/powerpoint/2010/main" val="153735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850271-907A-42B6-B627-6AE1543B68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344909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40</a:t>
            </a:fld>
            <a:endParaRPr lang="zh-CN" altLang="en-US"/>
          </a:p>
        </p:txBody>
      </p:sp>
    </p:spTree>
    <p:extLst>
      <p:ext uri="{BB962C8B-B14F-4D97-AF65-F5344CB8AC3E}">
        <p14:creationId xmlns:p14="http://schemas.microsoft.com/office/powerpoint/2010/main" val="3958326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959" rtl="0" eaLnBrk="1" fontAlgn="auto" latinLnBrk="0" hangingPunct="1">
              <a:lnSpc>
                <a:spcPct val="100000"/>
              </a:lnSpc>
              <a:spcBef>
                <a:spcPts val="0"/>
              </a:spcBef>
              <a:spcAft>
                <a:spcPts val="0"/>
              </a:spcAft>
              <a:buClrTx/>
              <a:buSzTx/>
              <a:buFontTx/>
              <a:buNone/>
              <a:tabLst/>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959"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94719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CAE882-252E-4B18-B851-34198A1E84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44758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45</a:t>
            </a:fld>
            <a:endParaRPr lang="zh-CN" altLang="en-US"/>
          </a:p>
        </p:txBody>
      </p:sp>
    </p:spTree>
    <p:extLst>
      <p:ext uri="{BB962C8B-B14F-4D97-AF65-F5344CB8AC3E}">
        <p14:creationId xmlns:p14="http://schemas.microsoft.com/office/powerpoint/2010/main" val="1337005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5</a:t>
            </a:fld>
            <a:endParaRPr lang="zh-CN" altLang="en-US"/>
          </a:p>
        </p:txBody>
      </p:sp>
    </p:spTree>
    <p:extLst>
      <p:ext uri="{BB962C8B-B14F-4D97-AF65-F5344CB8AC3E}">
        <p14:creationId xmlns:p14="http://schemas.microsoft.com/office/powerpoint/2010/main" val="1470473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6</a:t>
            </a:fld>
            <a:endParaRPr lang="zh-CN" altLang="en-US"/>
          </a:p>
        </p:txBody>
      </p:sp>
    </p:spTree>
    <p:extLst>
      <p:ext uri="{BB962C8B-B14F-4D97-AF65-F5344CB8AC3E}">
        <p14:creationId xmlns:p14="http://schemas.microsoft.com/office/powerpoint/2010/main" val="3093825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850271-907A-42B6-B627-6AE1543B68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2438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8</a:t>
            </a:fld>
            <a:endParaRPr lang="zh-CN" altLang="en-US"/>
          </a:p>
        </p:txBody>
      </p:sp>
    </p:spTree>
    <p:extLst>
      <p:ext uri="{BB962C8B-B14F-4D97-AF65-F5344CB8AC3E}">
        <p14:creationId xmlns:p14="http://schemas.microsoft.com/office/powerpoint/2010/main" val="201748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50271-907A-42B6-B627-6AE1543B68C6}" type="slidenum">
              <a:rPr lang="zh-CN" altLang="en-US" smtClean="0"/>
              <a:t>9</a:t>
            </a:fld>
            <a:endParaRPr lang="zh-CN" altLang="en-US"/>
          </a:p>
        </p:txBody>
      </p:sp>
    </p:spTree>
    <p:extLst>
      <p:ext uri="{BB962C8B-B14F-4D97-AF65-F5344CB8AC3E}">
        <p14:creationId xmlns:p14="http://schemas.microsoft.com/office/powerpoint/2010/main" val="1026760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0454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63030" y="666760"/>
            <a:ext cx="11532691" cy="5899130"/>
          </a:xfrm>
          <a:custGeom>
            <a:avLst/>
            <a:gdLst>
              <a:gd name="connsiteX0" fmla="*/ 0 w 10934700"/>
              <a:gd name="connsiteY0" fmla="*/ 0 h 5593556"/>
              <a:gd name="connsiteX1" fmla="*/ 10934700 w 10934700"/>
              <a:gd name="connsiteY1" fmla="*/ 0 h 5593556"/>
              <a:gd name="connsiteX2" fmla="*/ 10934700 w 10934700"/>
              <a:gd name="connsiteY2" fmla="*/ 5593556 h 5593556"/>
              <a:gd name="connsiteX3" fmla="*/ 0 w 10934700"/>
              <a:gd name="connsiteY3" fmla="*/ 5593556 h 5593556"/>
            </a:gdLst>
            <a:ahLst/>
            <a:cxnLst>
              <a:cxn ang="0">
                <a:pos x="connsiteX0" y="connsiteY0"/>
              </a:cxn>
              <a:cxn ang="0">
                <a:pos x="connsiteX1" y="connsiteY1"/>
              </a:cxn>
              <a:cxn ang="0">
                <a:pos x="connsiteX2" y="connsiteY2"/>
              </a:cxn>
              <a:cxn ang="0">
                <a:pos x="connsiteX3" y="connsiteY3"/>
              </a:cxn>
            </a:cxnLst>
            <a:rect l="l" t="t" r="r" b="b"/>
            <a:pathLst>
              <a:path w="10934700" h="5593556">
                <a:moveTo>
                  <a:pt x="0" y="0"/>
                </a:moveTo>
                <a:lnTo>
                  <a:pt x="10934700" y="0"/>
                </a:lnTo>
                <a:lnTo>
                  <a:pt x="10934700" y="5593556"/>
                </a:lnTo>
                <a:lnTo>
                  <a:pt x="0" y="559355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84036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858750" cy="72326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9014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583800" y="2849017"/>
            <a:ext cx="3692562" cy="2257180"/>
          </a:xfrm>
          <a:custGeom>
            <a:avLst/>
            <a:gdLst>
              <a:gd name="connsiteX0" fmla="*/ 0 w 3501096"/>
              <a:gd name="connsiteY0" fmla="*/ 0 h 2140258"/>
              <a:gd name="connsiteX1" fmla="*/ 3501096 w 3501096"/>
              <a:gd name="connsiteY1" fmla="*/ 0 h 2140258"/>
              <a:gd name="connsiteX2" fmla="*/ 3501096 w 3501096"/>
              <a:gd name="connsiteY2" fmla="*/ 2140258 h 2140258"/>
              <a:gd name="connsiteX3" fmla="*/ 0 w 3501096"/>
              <a:gd name="connsiteY3" fmla="*/ 2140258 h 2140258"/>
            </a:gdLst>
            <a:ahLst/>
            <a:cxnLst>
              <a:cxn ang="0">
                <a:pos x="connsiteX0" y="connsiteY0"/>
              </a:cxn>
              <a:cxn ang="0">
                <a:pos x="connsiteX1" y="connsiteY1"/>
              </a:cxn>
              <a:cxn ang="0">
                <a:pos x="connsiteX2" y="connsiteY2"/>
              </a:cxn>
              <a:cxn ang="0">
                <a:pos x="connsiteX3" y="connsiteY3"/>
              </a:cxn>
            </a:cxnLst>
            <a:rect l="l" t="t" r="r" b="b"/>
            <a:pathLst>
              <a:path w="3501096" h="2140258">
                <a:moveTo>
                  <a:pt x="0" y="0"/>
                </a:moveTo>
                <a:lnTo>
                  <a:pt x="3501096" y="0"/>
                </a:lnTo>
                <a:lnTo>
                  <a:pt x="3501096" y="2140258"/>
                </a:lnTo>
                <a:lnTo>
                  <a:pt x="0" y="214025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28728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265783" y="1978933"/>
            <a:ext cx="3716982" cy="4480225"/>
          </a:xfrm>
          <a:custGeom>
            <a:avLst/>
            <a:gdLst>
              <a:gd name="connsiteX0" fmla="*/ 0 w 3524250"/>
              <a:gd name="connsiteY0" fmla="*/ 0 h 4248150"/>
              <a:gd name="connsiteX1" fmla="*/ 3524250 w 3524250"/>
              <a:gd name="connsiteY1" fmla="*/ 0 h 4248150"/>
              <a:gd name="connsiteX2" fmla="*/ 3524250 w 3524250"/>
              <a:gd name="connsiteY2" fmla="*/ 4248150 h 4248150"/>
              <a:gd name="connsiteX3" fmla="*/ 0 w 3524250"/>
              <a:gd name="connsiteY3" fmla="*/ 4248150 h 4248150"/>
            </a:gdLst>
            <a:ahLst/>
            <a:cxnLst>
              <a:cxn ang="0">
                <a:pos x="connsiteX0" y="connsiteY0"/>
              </a:cxn>
              <a:cxn ang="0">
                <a:pos x="connsiteX1" y="connsiteY1"/>
              </a:cxn>
              <a:cxn ang="0">
                <a:pos x="connsiteX2" y="connsiteY2"/>
              </a:cxn>
              <a:cxn ang="0">
                <a:pos x="connsiteX3" y="connsiteY3"/>
              </a:cxn>
            </a:cxnLst>
            <a:rect l="l" t="t" r="r" b="b"/>
            <a:pathLst>
              <a:path w="3524250" h="4248150">
                <a:moveTo>
                  <a:pt x="0" y="0"/>
                </a:moveTo>
                <a:lnTo>
                  <a:pt x="3524250" y="0"/>
                </a:lnTo>
                <a:lnTo>
                  <a:pt x="3524250" y="4248150"/>
                </a:lnTo>
                <a:lnTo>
                  <a:pt x="0" y="42481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18763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671967" y="1670064"/>
            <a:ext cx="2057480" cy="3713176"/>
          </a:xfrm>
          <a:custGeom>
            <a:avLst/>
            <a:gdLst>
              <a:gd name="connsiteX0" fmla="*/ 0 w 1950796"/>
              <a:gd name="connsiteY0" fmla="*/ 0 h 3520834"/>
              <a:gd name="connsiteX1" fmla="*/ 1950796 w 1950796"/>
              <a:gd name="connsiteY1" fmla="*/ 0 h 3520834"/>
              <a:gd name="connsiteX2" fmla="*/ 1950796 w 1950796"/>
              <a:gd name="connsiteY2" fmla="*/ 3520834 h 3520834"/>
              <a:gd name="connsiteX3" fmla="*/ 0 w 1950796"/>
              <a:gd name="connsiteY3" fmla="*/ 3520834 h 3520834"/>
            </a:gdLst>
            <a:ahLst/>
            <a:cxnLst>
              <a:cxn ang="0">
                <a:pos x="connsiteX0" y="connsiteY0"/>
              </a:cxn>
              <a:cxn ang="0">
                <a:pos x="connsiteX1" y="connsiteY1"/>
              </a:cxn>
              <a:cxn ang="0">
                <a:pos x="connsiteX2" y="connsiteY2"/>
              </a:cxn>
              <a:cxn ang="0">
                <a:pos x="connsiteX3" y="connsiteY3"/>
              </a:cxn>
            </a:cxnLst>
            <a:rect l="l" t="t" r="r" b="b"/>
            <a:pathLst>
              <a:path w="1950796" h="3520834">
                <a:moveTo>
                  <a:pt x="0" y="0"/>
                </a:moveTo>
                <a:lnTo>
                  <a:pt x="1950796" y="0"/>
                </a:lnTo>
                <a:lnTo>
                  <a:pt x="1950796" y="3520834"/>
                </a:lnTo>
                <a:lnTo>
                  <a:pt x="0" y="35208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92545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42020" y="683084"/>
            <a:ext cx="9563695" cy="6047299"/>
          </a:xfrm>
          <a:custGeom>
            <a:avLst/>
            <a:gdLst>
              <a:gd name="connsiteX0" fmla="*/ 6972300 w 9067800"/>
              <a:gd name="connsiteY0" fmla="*/ 0 h 5734050"/>
              <a:gd name="connsiteX1" fmla="*/ 9067800 w 9067800"/>
              <a:gd name="connsiteY1" fmla="*/ 0 h 5734050"/>
              <a:gd name="connsiteX2" fmla="*/ 9067800 w 9067800"/>
              <a:gd name="connsiteY2" fmla="*/ 5734050 h 5734050"/>
              <a:gd name="connsiteX3" fmla="*/ 6972300 w 9067800"/>
              <a:gd name="connsiteY3" fmla="*/ 5734050 h 5734050"/>
              <a:gd name="connsiteX4" fmla="*/ 4648200 w 9067800"/>
              <a:gd name="connsiteY4" fmla="*/ 0 h 5734050"/>
              <a:gd name="connsiteX5" fmla="*/ 6743700 w 9067800"/>
              <a:gd name="connsiteY5" fmla="*/ 0 h 5734050"/>
              <a:gd name="connsiteX6" fmla="*/ 6743700 w 9067800"/>
              <a:gd name="connsiteY6" fmla="*/ 5734050 h 5734050"/>
              <a:gd name="connsiteX7" fmla="*/ 4648200 w 9067800"/>
              <a:gd name="connsiteY7" fmla="*/ 5734050 h 5734050"/>
              <a:gd name="connsiteX8" fmla="*/ 2324100 w 9067800"/>
              <a:gd name="connsiteY8" fmla="*/ 0 h 5734050"/>
              <a:gd name="connsiteX9" fmla="*/ 4419600 w 9067800"/>
              <a:gd name="connsiteY9" fmla="*/ 0 h 5734050"/>
              <a:gd name="connsiteX10" fmla="*/ 4419600 w 9067800"/>
              <a:gd name="connsiteY10" fmla="*/ 5734050 h 5734050"/>
              <a:gd name="connsiteX11" fmla="*/ 2324100 w 9067800"/>
              <a:gd name="connsiteY11" fmla="*/ 5734050 h 5734050"/>
              <a:gd name="connsiteX12" fmla="*/ 0 w 9067800"/>
              <a:gd name="connsiteY12" fmla="*/ 0 h 5734050"/>
              <a:gd name="connsiteX13" fmla="*/ 2095500 w 9067800"/>
              <a:gd name="connsiteY13" fmla="*/ 0 h 5734050"/>
              <a:gd name="connsiteX14" fmla="*/ 2095500 w 9067800"/>
              <a:gd name="connsiteY14" fmla="*/ 5734050 h 5734050"/>
              <a:gd name="connsiteX15" fmla="*/ 0 w 9067800"/>
              <a:gd name="connsiteY15" fmla="*/ 5734050 h 573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67800" h="5734050">
                <a:moveTo>
                  <a:pt x="6972300" y="0"/>
                </a:moveTo>
                <a:lnTo>
                  <a:pt x="9067800" y="0"/>
                </a:lnTo>
                <a:lnTo>
                  <a:pt x="9067800" y="5734050"/>
                </a:lnTo>
                <a:lnTo>
                  <a:pt x="6972300" y="5734050"/>
                </a:lnTo>
                <a:close/>
                <a:moveTo>
                  <a:pt x="4648200" y="0"/>
                </a:moveTo>
                <a:lnTo>
                  <a:pt x="6743700" y="0"/>
                </a:lnTo>
                <a:lnTo>
                  <a:pt x="6743700" y="5734050"/>
                </a:lnTo>
                <a:lnTo>
                  <a:pt x="4648200" y="5734050"/>
                </a:lnTo>
                <a:close/>
                <a:moveTo>
                  <a:pt x="2324100" y="0"/>
                </a:moveTo>
                <a:lnTo>
                  <a:pt x="4419600" y="0"/>
                </a:lnTo>
                <a:lnTo>
                  <a:pt x="4419600" y="5734050"/>
                </a:lnTo>
                <a:lnTo>
                  <a:pt x="2324100" y="5734050"/>
                </a:lnTo>
                <a:close/>
                <a:moveTo>
                  <a:pt x="0" y="0"/>
                </a:moveTo>
                <a:lnTo>
                  <a:pt x="2095500" y="0"/>
                </a:lnTo>
                <a:lnTo>
                  <a:pt x="2095500" y="5734050"/>
                </a:lnTo>
                <a:lnTo>
                  <a:pt x="0" y="57340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56590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891111" y="843809"/>
            <a:ext cx="4098727" cy="4098502"/>
          </a:xfrm>
          <a:custGeom>
            <a:avLst/>
            <a:gdLst>
              <a:gd name="connsiteX0" fmla="*/ 1943100 w 3886200"/>
              <a:gd name="connsiteY0" fmla="*/ 0 h 3886200"/>
              <a:gd name="connsiteX1" fmla="*/ 3886200 w 3886200"/>
              <a:gd name="connsiteY1" fmla="*/ 1943100 h 3886200"/>
              <a:gd name="connsiteX2" fmla="*/ 1943100 w 3886200"/>
              <a:gd name="connsiteY2" fmla="*/ 3886200 h 3886200"/>
              <a:gd name="connsiteX3" fmla="*/ 0 w 3886200"/>
              <a:gd name="connsiteY3" fmla="*/ 1943100 h 3886200"/>
              <a:gd name="connsiteX4" fmla="*/ 1943100 w 3886200"/>
              <a:gd name="connsiteY4" fmla="*/ 0 h 388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3886200">
                <a:moveTo>
                  <a:pt x="1943100" y="0"/>
                </a:moveTo>
                <a:cubicBezTo>
                  <a:pt x="3016244" y="0"/>
                  <a:pt x="3886200" y="869956"/>
                  <a:pt x="3886200" y="1943100"/>
                </a:cubicBezTo>
                <a:cubicBezTo>
                  <a:pt x="3886200" y="3016244"/>
                  <a:pt x="3016244" y="3886200"/>
                  <a:pt x="1943100" y="3886200"/>
                </a:cubicBezTo>
                <a:cubicBezTo>
                  <a:pt x="869956" y="3886200"/>
                  <a:pt x="0" y="3016244"/>
                  <a:pt x="0" y="1943100"/>
                </a:cubicBezTo>
                <a:cubicBezTo>
                  <a:pt x="0" y="869956"/>
                  <a:pt x="869956" y="0"/>
                  <a:pt x="1943100"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553766" y="2986817"/>
            <a:ext cx="3362027" cy="3361843"/>
          </a:xfrm>
          <a:custGeom>
            <a:avLst/>
            <a:gdLst>
              <a:gd name="connsiteX0" fmla="*/ 1593850 w 3187700"/>
              <a:gd name="connsiteY0" fmla="*/ 0 h 3187700"/>
              <a:gd name="connsiteX1" fmla="*/ 3187700 w 3187700"/>
              <a:gd name="connsiteY1" fmla="*/ 1593850 h 3187700"/>
              <a:gd name="connsiteX2" fmla="*/ 1593850 w 3187700"/>
              <a:gd name="connsiteY2" fmla="*/ 3187700 h 3187700"/>
              <a:gd name="connsiteX3" fmla="*/ 0 w 3187700"/>
              <a:gd name="connsiteY3" fmla="*/ 1593850 h 3187700"/>
              <a:gd name="connsiteX4" fmla="*/ 1593850 w 3187700"/>
              <a:gd name="connsiteY4" fmla="*/ 0 h 318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700" h="3187700">
                <a:moveTo>
                  <a:pt x="1593850" y="0"/>
                </a:moveTo>
                <a:cubicBezTo>
                  <a:pt x="2474109" y="0"/>
                  <a:pt x="3187700" y="713591"/>
                  <a:pt x="3187700" y="1593850"/>
                </a:cubicBezTo>
                <a:cubicBezTo>
                  <a:pt x="3187700" y="2474109"/>
                  <a:pt x="2474109" y="3187700"/>
                  <a:pt x="1593850" y="3187700"/>
                </a:cubicBezTo>
                <a:cubicBezTo>
                  <a:pt x="713591" y="3187700"/>
                  <a:pt x="0" y="2474109"/>
                  <a:pt x="0" y="1593850"/>
                </a:cubicBezTo>
                <a:cubicBezTo>
                  <a:pt x="0" y="713591"/>
                  <a:pt x="713591" y="0"/>
                  <a:pt x="159385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077631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32688" y="421905"/>
            <a:ext cx="5020605" cy="6388841"/>
          </a:xfrm>
          <a:custGeom>
            <a:avLst/>
            <a:gdLst>
              <a:gd name="connsiteX0" fmla="*/ 0 w 4760277"/>
              <a:gd name="connsiteY0" fmla="*/ 0 h 6057900"/>
              <a:gd name="connsiteX1" fmla="*/ 4760277 w 4760277"/>
              <a:gd name="connsiteY1" fmla="*/ 0 h 6057900"/>
              <a:gd name="connsiteX2" fmla="*/ 4760277 w 4760277"/>
              <a:gd name="connsiteY2" fmla="*/ 6057900 h 6057900"/>
              <a:gd name="connsiteX3" fmla="*/ 0 w 4760277"/>
              <a:gd name="connsiteY3" fmla="*/ 6057900 h 6057900"/>
            </a:gdLst>
            <a:ahLst/>
            <a:cxnLst>
              <a:cxn ang="0">
                <a:pos x="connsiteX0" y="connsiteY0"/>
              </a:cxn>
              <a:cxn ang="0">
                <a:pos x="connsiteX1" y="connsiteY1"/>
              </a:cxn>
              <a:cxn ang="0">
                <a:pos x="connsiteX2" y="connsiteY2"/>
              </a:cxn>
              <a:cxn ang="0">
                <a:pos x="connsiteX3" y="connsiteY3"/>
              </a:cxn>
            </a:cxnLst>
            <a:rect l="l" t="t" r="r" b="b"/>
            <a:pathLst>
              <a:path w="4760277" h="6057900">
                <a:moveTo>
                  <a:pt x="0" y="0"/>
                </a:moveTo>
                <a:lnTo>
                  <a:pt x="4760277" y="0"/>
                </a:lnTo>
                <a:lnTo>
                  <a:pt x="4760277" y="6057900"/>
                </a:lnTo>
                <a:lnTo>
                  <a:pt x="0" y="60579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39468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991945" y="0"/>
            <a:ext cx="5866805" cy="7232650"/>
          </a:xfrm>
          <a:custGeom>
            <a:avLst/>
            <a:gdLst>
              <a:gd name="connsiteX0" fmla="*/ 0 w 5562600"/>
              <a:gd name="connsiteY0" fmla="*/ 0 h 6858000"/>
              <a:gd name="connsiteX1" fmla="*/ 5562600 w 5562600"/>
              <a:gd name="connsiteY1" fmla="*/ 0 h 6858000"/>
              <a:gd name="connsiteX2" fmla="*/ 5562600 w 5562600"/>
              <a:gd name="connsiteY2" fmla="*/ 6858000 h 6858000"/>
              <a:gd name="connsiteX3" fmla="*/ 0 w 5562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562600" h="6858000">
                <a:moveTo>
                  <a:pt x="0" y="0"/>
                </a:moveTo>
                <a:lnTo>
                  <a:pt x="5562600" y="0"/>
                </a:lnTo>
                <a:lnTo>
                  <a:pt x="55626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44329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873993" y="2199552"/>
            <a:ext cx="2953494" cy="4178864"/>
          </a:xfrm>
          <a:custGeom>
            <a:avLst/>
            <a:gdLst>
              <a:gd name="connsiteX0" fmla="*/ 0 w 2800350"/>
              <a:gd name="connsiteY0" fmla="*/ 0 h 3962400"/>
              <a:gd name="connsiteX1" fmla="*/ 2800350 w 2800350"/>
              <a:gd name="connsiteY1" fmla="*/ 0 h 3962400"/>
              <a:gd name="connsiteX2" fmla="*/ 2800350 w 2800350"/>
              <a:gd name="connsiteY2" fmla="*/ 3962400 h 3962400"/>
              <a:gd name="connsiteX3" fmla="*/ 0 w 2800350"/>
              <a:gd name="connsiteY3" fmla="*/ 3962400 h 3962400"/>
            </a:gdLst>
            <a:ahLst/>
            <a:cxnLst>
              <a:cxn ang="0">
                <a:pos x="connsiteX0" y="connsiteY0"/>
              </a:cxn>
              <a:cxn ang="0">
                <a:pos x="connsiteX1" y="connsiteY1"/>
              </a:cxn>
              <a:cxn ang="0">
                <a:pos x="connsiteX2" y="connsiteY2"/>
              </a:cxn>
              <a:cxn ang="0">
                <a:pos x="connsiteX3" y="connsiteY3"/>
              </a:cxn>
            </a:cxnLst>
            <a:rect l="l" t="t" r="r" b="b"/>
            <a:pathLst>
              <a:path w="2800350" h="3962400">
                <a:moveTo>
                  <a:pt x="0" y="0"/>
                </a:moveTo>
                <a:lnTo>
                  <a:pt x="2800350" y="0"/>
                </a:lnTo>
                <a:lnTo>
                  <a:pt x="2800350" y="3962400"/>
                </a:lnTo>
                <a:lnTo>
                  <a:pt x="0" y="396240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921624" y="2199552"/>
            <a:ext cx="2953494" cy="4178864"/>
          </a:xfrm>
          <a:custGeom>
            <a:avLst/>
            <a:gdLst>
              <a:gd name="connsiteX0" fmla="*/ 0 w 2800350"/>
              <a:gd name="connsiteY0" fmla="*/ 0 h 3962400"/>
              <a:gd name="connsiteX1" fmla="*/ 2800350 w 2800350"/>
              <a:gd name="connsiteY1" fmla="*/ 0 h 3962400"/>
              <a:gd name="connsiteX2" fmla="*/ 2800350 w 2800350"/>
              <a:gd name="connsiteY2" fmla="*/ 3962400 h 3962400"/>
              <a:gd name="connsiteX3" fmla="*/ 0 w 2800350"/>
              <a:gd name="connsiteY3" fmla="*/ 3962400 h 3962400"/>
            </a:gdLst>
            <a:ahLst/>
            <a:cxnLst>
              <a:cxn ang="0">
                <a:pos x="connsiteX0" y="connsiteY0"/>
              </a:cxn>
              <a:cxn ang="0">
                <a:pos x="connsiteX1" y="connsiteY1"/>
              </a:cxn>
              <a:cxn ang="0">
                <a:pos x="connsiteX2" y="connsiteY2"/>
              </a:cxn>
              <a:cxn ang="0">
                <a:pos x="connsiteX3" y="connsiteY3"/>
              </a:cxn>
            </a:cxnLst>
            <a:rect l="l" t="t" r="r" b="b"/>
            <a:pathLst>
              <a:path w="2800350" h="3962400">
                <a:moveTo>
                  <a:pt x="0" y="0"/>
                </a:moveTo>
                <a:lnTo>
                  <a:pt x="2800350" y="0"/>
                </a:lnTo>
                <a:lnTo>
                  <a:pt x="2800350" y="3962400"/>
                </a:lnTo>
                <a:lnTo>
                  <a:pt x="0" y="39624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30601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463079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0" y="0"/>
            <a:ext cx="3214688" cy="3355146"/>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3214687" y="0"/>
            <a:ext cx="3214688" cy="3355146"/>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429375" y="0"/>
            <a:ext cx="3214688" cy="3355146"/>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9644062" y="0"/>
            <a:ext cx="3214688" cy="3355146"/>
          </a:xfrm>
          <a:custGeom>
            <a:avLst/>
            <a:gdLst>
              <a:gd name="connsiteX0" fmla="*/ 0 w 3048000"/>
              <a:gd name="connsiteY0" fmla="*/ 0 h 3181350"/>
              <a:gd name="connsiteX1" fmla="*/ 3048000 w 3048000"/>
              <a:gd name="connsiteY1" fmla="*/ 0 h 3181350"/>
              <a:gd name="connsiteX2" fmla="*/ 3048000 w 3048000"/>
              <a:gd name="connsiteY2" fmla="*/ 3181350 h 3181350"/>
              <a:gd name="connsiteX3" fmla="*/ 0 w 304800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048000" h="3181350">
                <a:moveTo>
                  <a:pt x="0" y="0"/>
                </a:moveTo>
                <a:lnTo>
                  <a:pt x="3048000" y="0"/>
                </a:lnTo>
                <a:lnTo>
                  <a:pt x="3048000" y="3181350"/>
                </a:lnTo>
                <a:lnTo>
                  <a:pt x="0" y="31813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02333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1"/>
          </p:nvPr>
        </p:nvSpPr>
        <p:spPr>
          <a:xfrm>
            <a:off x="4460379" y="3678194"/>
            <a:ext cx="2678906" cy="3554456"/>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7320111" y="3678194"/>
            <a:ext cx="2678906" cy="3554456"/>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10179844" y="3678194"/>
            <a:ext cx="2678906" cy="3554456"/>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txBody>
          <a:bodyPr wrap="square">
            <a:noAutofit/>
          </a:bodyPr>
          <a:lstStyle/>
          <a:p>
            <a:endParaRPr lang="zh-CN" altLang="en-US"/>
          </a:p>
        </p:txBody>
      </p:sp>
      <p:sp>
        <p:nvSpPr>
          <p:cNvPr id="6" name="图片占位符 5"/>
          <p:cNvSpPr>
            <a:spLocks noGrp="1"/>
          </p:cNvSpPr>
          <p:nvPr>
            <p:ph type="pic" sz="quarter" idx="10"/>
          </p:nvPr>
        </p:nvSpPr>
        <p:spPr>
          <a:xfrm>
            <a:off x="0" y="0"/>
            <a:ext cx="4259461" cy="7232650"/>
          </a:xfrm>
          <a:custGeom>
            <a:avLst/>
            <a:gdLst>
              <a:gd name="connsiteX0" fmla="*/ 0 w 4038600"/>
              <a:gd name="connsiteY0" fmla="*/ 0 h 6858000"/>
              <a:gd name="connsiteX1" fmla="*/ 4038600 w 4038600"/>
              <a:gd name="connsiteY1" fmla="*/ 0 h 6858000"/>
              <a:gd name="connsiteX2" fmla="*/ 4038600 w 4038600"/>
              <a:gd name="connsiteY2" fmla="*/ 6858000 h 6858000"/>
              <a:gd name="connsiteX3" fmla="*/ 0 w 4038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38600" h="6858000">
                <a:moveTo>
                  <a:pt x="0" y="0"/>
                </a:moveTo>
                <a:lnTo>
                  <a:pt x="4038600" y="0"/>
                </a:lnTo>
                <a:lnTo>
                  <a:pt x="40386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30293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084589" y="905756"/>
            <a:ext cx="6214816" cy="2491246"/>
          </a:xfrm>
          <a:custGeom>
            <a:avLst/>
            <a:gdLst>
              <a:gd name="connsiteX0" fmla="*/ 0 w 5892566"/>
              <a:gd name="connsiteY0" fmla="*/ 0 h 2362200"/>
              <a:gd name="connsiteX1" fmla="*/ 5892566 w 5892566"/>
              <a:gd name="connsiteY1" fmla="*/ 0 h 2362200"/>
              <a:gd name="connsiteX2" fmla="*/ 5892566 w 5892566"/>
              <a:gd name="connsiteY2" fmla="*/ 2362200 h 2362200"/>
              <a:gd name="connsiteX3" fmla="*/ 0 w 5892566"/>
              <a:gd name="connsiteY3" fmla="*/ 2362200 h 2362200"/>
            </a:gdLst>
            <a:ahLst/>
            <a:cxnLst>
              <a:cxn ang="0">
                <a:pos x="connsiteX0" y="connsiteY0"/>
              </a:cxn>
              <a:cxn ang="0">
                <a:pos x="connsiteX1" y="connsiteY1"/>
              </a:cxn>
              <a:cxn ang="0">
                <a:pos x="connsiteX2" y="connsiteY2"/>
              </a:cxn>
              <a:cxn ang="0">
                <a:pos x="connsiteX3" y="connsiteY3"/>
              </a:cxn>
            </a:cxnLst>
            <a:rect l="l" t="t" r="r" b="b"/>
            <a:pathLst>
              <a:path w="5892566" h="2362200">
                <a:moveTo>
                  <a:pt x="0" y="0"/>
                </a:moveTo>
                <a:lnTo>
                  <a:pt x="5892566" y="0"/>
                </a:lnTo>
                <a:lnTo>
                  <a:pt x="5892566" y="2362200"/>
                </a:lnTo>
                <a:lnTo>
                  <a:pt x="0" y="2362200"/>
                </a:lnTo>
                <a:close/>
              </a:path>
            </a:pathLst>
          </a:custGeom>
          <a:solidFill>
            <a:schemeClr val="tx1">
              <a:lumMod val="65000"/>
              <a:lumOff val="3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98">
                <a:solidFill>
                  <a:schemeClr val="lt1"/>
                </a:solidFill>
              </a:defRPr>
            </a:lvl1pPr>
          </a:lstStyle>
          <a:p>
            <a:pPr marL="0" lvl="0" algn="ctr"/>
            <a:endParaRPr lang="zh-CN" altLang="en-US"/>
          </a:p>
        </p:txBody>
      </p:sp>
      <p:sp>
        <p:nvSpPr>
          <p:cNvPr id="9" name="图片占位符 8"/>
          <p:cNvSpPr>
            <a:spLocks noGrp="1"/>
          </p:cNvSpPr>
          <p:nvPr>
            <p:ph type="pic" sz="quarter" idx="11"/>
          </p:nvPr>
        </p:nvSpPr>
        <p:spPr>
          <a:xfrm>
            <a:off x="559345" y="3879179"/>
            <a:ext cx="6214816" cy="2491246"/>
          </a:xfrm>
          <a:custGeom>
            <a:avLst/>
            <a:gdLst>
              <a:gd name="connsiteX0" fmla="*/ 0 w 5892566"/>
              <a:gd name="connsiteY0" fmla="*/ 0 h 2362200"/>
              <a:gd name="connsiteX1" fmla="*/ 5892566 w 5892566"/>
              <a:gd name="connsiteY1" fmla="*/ 0 h 2362200"/>
              <a:gd name="connsiteX2" fmla="*/ 5892566 w 5892566"/>
              <a:gd name="connsiteY2" fmla="*/ 2362200 h 2362200"/>
              <a:gd name="connsiteX3" fmla="*/ 0 w 5892566"/>
              <a:gd name="connsiteY3" fmla="*/ 2362200 h 2362200"/>
            </a:gdLst>
            <a:ahLst/>
            <a:cxnLst>
              <a:cxn ang="0">
                <a:pos x="connsiteX0" y="connsiteY0"/>
              </a:cxn>
              <a:cxn ang="0">
                <a:pos x="connsiteX1" y="connsiteY1"/>
              </a:cxn>
              <a:cxn ang="0">
                <a:pos x="connsiteX2" y="connsiteY2"/>
              </a:cxn>
              <a:cxn ang="0">
                <a:pos x="connsiteX3" y="connsiteY3"/>
              </a:cxn>
            </a:cxnLst>
            <a:rect l="l" t="t" r="r" b="b"/>
            <a:pathLst>
              <a:path w="5892566" h="2362200">
                <a:moveTo>
                  <a:pt x="0" y="0"/>
                </a:moveTo>
                <a:lnTo>
                  <a:pt x="5892566" y="0"/>
                </a:lnTo>
                <a:lnTo>
                  <a:pt x="5892566" y="2362200"/>
                </a:lnTo>
                <a:lnTo>
                  <a:pt x="0" y="2362200"/>
                </a:lnTo>
                <a:close/>
              </a:path>
            </a:pathLst>
          </a:custGeom>
          <a:solidFill>
            <a:schemeClr val="tx1">
              <a:lumMod val="65000"/>
              <a:lumOff val="3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98">
                <a:solidFill>
                  <a:schemeClr val="lt1"/>
                </a:solidFill>
              </a:defRPr>
            </a:lvl1pPr>
          </a:lstStyle>
          <a:p>
            <a:pPr marL="0" lvl="0" algn="ctr"/>
            <a:endParaRPr lang="zh-CN" altLang="en-US"/>
          </a:p>
        </p:txBody>
      </p:sp>
    </p:spTree>
    <p:extLst>
      <p:ext uri="{BB962C8B-B14F-4D97-AF65-F5344CB8AC3E}">
        <p14:creationId xmlns:p14="http://schemas.microsoft.com/office/powerpoint/2010/main" val="25702649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743398" y="753401"/>
            <a:ext cx="3402702" cy="4128638"/>
          </a:xfrm>
          <a:custGeom>
            <a:avLst/>
            <a:gdLst>
              <a:gd name="connsiteX0" fmla="*/ 0 w 3226266"/>
              <a:gd name="connsiteY0" fmla="*/ 0 h 3914775"/>
              <a:gd name="connsiteX1" fmla="*/ 3226266 w 3226266"/>
              <a:gd name="connsiteY1" fmla="*/ 0 h 3914775"/>
              <a:gd name="connsiteX2" fmla="*/ 3226266 w 3226266"/>
              <a:gd name="connsiteY2" fmla="*/ 3914775 h 3914775"/>
              <a:gd name="connsiteX3" fmla="*/ 0 w 3226266"/>
              <a:gd name="connsiteY3" fmla="*/ 3914775 h 3914775"/>
            </a:gdLst>
            <a:ahLst/>
            <a:cxnLst>
              <a:cxn ang="0">
                <a:pos x="connsiteX0" y="connsiteY0"/>
              </a:cxn>
              <a:cxn ang="0">
                <a:pos x="connsiteX1" y="connsiteY1"/>
              </a:cxn>
              <a:cxn ang="0">
                <a:pos x="connsiteX2" y="connsiteY2"/>
              </a:cxn>
              <a:cxn ang="0">
                <a:pos x="connsiteX3" y="connsiteY3"/>
              </a:cxn>
            </a:cxnLst>
            <a:rect l="l" t="t" r="r" b="b"/>
            <a:pathLst>
              <a:path w="3226266" h="3914775">
                <a:moveTo>
                  <a:pt x="0" y="0"/>
                </a:moveTo>
                <a:lnTo>
                  <a:pt x="3226266" y="0"/>
                </a:lnTo>
                <a:lnTo>
                  <a:pt x="3226266" y="3914775"/>
                </a:lnTo>
                <a:lnTo>
                  <a:pt x="0" y="3914775"/>
                </a:lnTo>
                <a:close/>
              </a:path>
            </a:pathLst>
          </a:custGeom>
          <a:solidFill>
            <a:schemeClr val="tx1">
              <a:lumMod val="65000"/>
              <a:lumOff val="3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98">
                <a:solidFill>
                  <a:schemeClr val="lt1"/>
                </a:solidFill>
              </a:defRPr>
            </a:lvl1pPr>
          </a:lstStyle>
          <a:p>
            <a:pPr marL="0" lvl="0" algn="ctr"/>
            <a:endParaRPr lang="zh-CN" altLang="en-US"/>
          </a:p>
        </p:txBody>
      </p:sp>
      <p:sp>
        <p:nvSpPr>
          <p:cNvPr id="10" name="图片占位符 9"/>
          <p:cNvSpPr>
            <a:spLocks noGrp="1"/>
          </p:cNvSpPr>
          <p:nvPr>
            <p:ph type="pic" sz="quarter" idx="11"/>
          </p:nvPr>
        </p:nvSpPr>
        <p:spPr>
          <a:xfrm>
            <a:off x="2444749" y="2953332"/>
            <a:ext cx="3984626" cy="2973423"/>
          </a:xfrm>
          <a:custGeom>
            <a:avLst/>
            <a:gdLst>
              <a:gd name="connsiteX0" fmla="*/ 0 w 3778016"/>
              <a:gd name="connsiteY0" fmla="*/ 0 h 2819400"/>
              <a:gd name="connsiteX1" fmla="*/ 3778016 w 3778016"/>
              <a:gd name="connsiteY1" fmla="*/ 0 h 2819400"/>
              <a:gd name="connsiteX2" fmla="*/ 3778016 w 3778016"/>
              <a:gd name="connsiteY2" fmla="*/ 2819400 h 2819400"/>
              <a:gd name="connsiteX3" fmla="*/ 0 w 3778016"/>
              <a:gd name="connsiteY3" fmla="*/ 2819400 h 2819400"/>
            </a:gdLst>
            <a:ahLst/>
            <a:cxnLst>
              <a:cxn ang="0">
                <a:pos x="connsiteX0" y="connsiteY0"/>
              </a:cxn>
              <a:cxn ang="0">
                <a:pos x="connsiteX1" y="connsiteY1"/>
              </a:cxn>
              <a:cxn ang="0">
                <a:pos x="connsiteX2" y="connsiteY2"/>
              </a:cxn>
              <a:cxn ang="0">
                <a:pos x="connsiteX3" y="connsiteY3"/>
              </a:cxn>
            </a:cxnLst>
            <a:rect l="l" t="t" r="r" b="b"/>
            <a:pathLst>
              <a:path w="3778016" h="2819400">
                <a:moveTo>
                  <a:pt x="0" y="0"/>
                </a:moveTo>
                <a:lnTo>
                  <a:pt x="3778016" y="0"/>
                </a:lnTo>
                <a:lnTo>
                  <a:pt x="3778016" y="2819400"/>
                </a:lnTo>
                <a:lnTo>
                  <a:pt x="0" y="2819400"/>
                </a:lnTo>
                <a:close/>
              </a:path>
            </a:pathLst>
          </a:custGeom>
          <a:solidFill>
            <a:schemeClr val="tx1">
              <a:lumMod val="65000"/>
              <a:lumOff val="3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98">
                <a:solidFill>
                  <a:schemeClr val="lt1"/>
                </a:solidFill>
              </a:defRPr>
            </a:lvl1pPr>
          </a:lstStyle>
          <a:p>
            <a:pPr marL="0" lvl="0" algn="ctr"/>
            <a:endParaRPr lang="zh-CN" altLang="en-US"/>
          </a:p>
        </p:txBody>
      </p:sp>
    </p:spTree>
    <p:extLst>
      <p:ext uri="{BB962C8B-B14F-4D97-AF65-F5344CB8AC3E}">
        <p14:creationId xmlns:p14="http://schemas.microsoft.com/office/powerpoint/2010/main" val="1004603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63592" y="241089"/>
            <a:ext cx="7695158" cy="6750473"/>
          </a:xfrm>
          <a:custGeom>
            <a:avLst/>
            <a:gdLst>
              <a:gd name="connsiteX0" fmla="*/ 468791 w 7296150"/>
              <a:gd name="connsiteY0" fmla="*/ 5463218 h 6400800"/>
              <a:gd name="connsiteX1" fmla="*/ 7296150 w 7296150"/>
              <a:gd name="connsiteY1" fmla="*/ 5463218 h 6400800"/>
              <a:gd name="connsiteX2" fmla="*/ 7296150 w 7296150"/>
              <a:gd name="connsiteY2" fmla="*/ 6400800 h 6400800"/>
              <a:gd name="connsiteX3" fmla="*/ 468791 w 7296150"/>
              <a:gd name="connsiteY3" fmla="*/ 6400800 h 6400800"/>
              <a:gd name="connsiteX4" fmla="*/ 0 w 7296150"/>
              <a:gd name="connsiteY4" fmla="*/ 5932009 h 6400800"/>
              <a:gd name="connsiteX5" fmla="*/ 468791 w 7296150"/>
              <a:gd name="connsiteY5" fmla="*/ 5463218 h 6400800"/>
              <a:gd name="connsiteX6" fmla="*/ 2792891 w 7296150"/>
              <a:gd name="connsiteY6" fmla="*/ 4370574 h 6400800"/>
              <a:gd name="connsiteX7" fmla="*/ 7296150 w 7296150"/>
              <a:gd name="connsiteY7" fmla="*/ 4370574 h 6400800"/>
              <a:gd name="connsiteX8" fmla="*/ 7296150 w 7296150"/>
              <a:gd name="connsiteY8" fmla="*/ 5308156 h 6400800"/>
              <a:gd name="connsiteX9" fmla="*/ 2792891 w 7296150"/>
              <a:gd name="connsiteY9" fmla="*/ 5308156 h 6400800"/>
              <a:gd name="connsiteX10" fmla="*/ 2324100 w 7296150"/>
              <a:gd name="connsiteY10" fmla="*/ 4839365 h 6400800"/>
              <a:gd name="connsiteX11" fmla="*/ 2792891 w 7296150"/>
              <a:gd name="connsiteY11" fmla="*/ 4370574 h 6400800"/>
              <a:gd name="connsiteX12" fmla="*/ 1668941 w 7296150"/>
              <a:gd name="connsiteY12" fmla="*/ 3277931 h 6400800"/>
              <a:gd name="connsiteX13" fmla="*/ 7296150 w 7296150"/>
              <a:gd name="connsiteY13" fmla="*/ 3277931 h 6400800"/>
              <a:gd name="connsiteX14" fmla="*/ 7296150 w 7296150"/>
              <a:gd name="connsiteY14" fmla="*/ 4215513 h 6400800"/>
              <a:gd name="connsiteX15" fmla="*/ 1668941 w 7296150"/>
              <a:gd name="connsiteY15" fmla="*/ 4215513 h 6400800"/>
              <a:gd name="connsiteX16" fmla="*/ 1200150 w 7296150"/>
              <a:gd name="connsiteY16" fmla="*/ 3746722 h 6400800"/>
              <a:gd name="connsiteX17" fmla="*/ 1668941 w 7296150"/>
              <a:gd name="connsiteY17" fmla="*/ 3277931 h 6400800"/>
              <a:gd name="connsiteX18" fmla="*/ 468791 w 7296150"/>
              <a:gd name="connsiteY18" fmla="*/ 2185287 h 6400800"/>
              <a:gd name="connsiteX19" fmla="*/ 7296150 w 7296150"/>
              <a:gd name="connsiteY19" fmla="*/ 2185287 h 6400800"/>
              <a:gd name="connsiteX20" fmla="*/ 7296150 w 7296150"/>
              <a:gd name="connsiteY20" fmla="*/ 3122869 h 6400800"/>
              <a:gd name="connsiteX21" fmla="*/ 468791 w 7296150"/>
              <a:gd name="connsiteY21" fmla="*/ 3122869 h 6400800"/>
              <a:gd name="connsiteX22" fmla="*/ 0 w 7296150"/>
              <a:gd name="connsiteY22" fmla="*/ 2654078 h 6400800"/>
              <a:gd name="connsiteX23" fmla="*/ 468791 w 7296150"/>
              <a:gd name="connsiteY23" fmla="*/ 2185287 h 6400800"/>
              <a:gd name="connsiteX24" fmla="*/ 811691 w 7296150"/>
              <a:gd name="connsiteY24" fmla="*/ 1092644 h 6400800"/>
              <a:gd name="connsiteX25" fmla="*/ 7296150 w 7296150"/>
              <a:gd name="connsiteY25" fmla="*/ 1092644 h 6400800"/>
              <a:gd name="connsiteX26" fmla="*/ 7296150 w 7296150"/>
              <a:gd name="connsiteY26" fmla="*/ 2030227 h 6400800"/>
              <a:gd name="connsiteX27" fmla="*/ 811691 w 7296150"/>
              <a:gd name="connsiteY27" fmla="*/ 2030227 h 6400800"/>
              <a:gd name="connsiteX28" fmla="*/ 342900 w 7296150"/>
              <a:gd name="connsiteY28" fmla="*/ 1561435 h 6400800"/>
              <a:gd name="connsiteX29" fmla="*/ 811691 w 7296150"/>
              <a:gd name="connsiteY29" fmla="*/ 1092644 h 6400800"/>
              <a:gd name="connsiteX30" fmla="*/ 2164241 w 7296150"/>
              <a:gd name="connsiteY30" fmla="*/ 0 h 6400800"/>
              <a:gd name="connsiteX31" fmla="*/ 7296150 w 7296150"/>
              <a:gd name="connsiteY31" fmla="*/ 0 h 6400800"/>
              <a:gd name="connsiteX32" fmla="*/ 7296150 w 7296150"/>
              <a:gd name="connsiteY32" fmla="*/ 937583 h 6400800"/>
              <a:gd name="connsiteX33" fmla="*/ 2164241 w 7296150"/>
              <a:gd name="connsiteY33" fmla="*/ 937583 h 6400800"/>
              <a:gd name="connsiteX34" fmla="*/ 1695450 w 7296150"/>
              <a:gd name="connsiteY34" fmla="*/ 468791 h 6400800"/>
              <a:gd name="connsiteX35" fmla="*/ 2164241 w 7296150"/>
              <a:gd name="connsiteY35"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296150" h="6400800">
                <a:moveTo>
                  <a:pt x="468791" y="5463218"/>
                </a:moveTo>
                <a:lnTo>
                  <a:pt x="7296150" y="5463218"/>
                </a:lnTo>
                <a:lnTo>
                  <a:pt x="7296150" y="6400800"/>
                </a:lnTo>
                <a:lnTo>
                  <a:pt x="468791" y="6400800"/>
                </a:lnTo>
                <a:cubicBezTo>
                  <a:pt x="209885" y="6400800"/>
                  <a:pt x="0" y="6190915"/>
                  <a:pt x="0" y="5932009"/>
                </a:cubicBezTo>
                <a:cubicBezTo>
                  <a:pt x="0" y="5673103"/>
                  <a:pt x="209885" y="5463218"/>
                  <a:pt x="468791" y="5463218"/>
                </a:cubicBezTo>
                <a:close/>
                <a:moveTo>
                  <a:pt x="2792891" y="4370574"/>
                </a:moveTo>
                <a:lnTo>
                  <a:pt x="7296150" y="4370574"/>
                </a:lnTo>
                <a:lnTo>
                  <a:pt x="7296150" y="5308156"/>
                </a:lnTo>
                <a:lnTo>
                  <a:pt x="2792891" y="5308156"/>
                </a:lnTo>
                <a:cubicBezTo>
                  <a:pt x="2533985" y="5308156"/>
                  <a:pt x="2324100" y="5098271"/>
                  <a:pt x="2324100" y="4839365"/>
                </a:cubicBezTo>
                <a:cubicBezTo>
                  <a:pt x="2324100" y="4580459"/>
                  <a:pt x="2533985" y="4370574"/>
                  <a:pt x="2792891" y="4370574"/>
                </a:cubicBezTo>
                <a:close/>
                <a:moveTo>
                  <a:pt x="1668941" y="3277931"/>
                </a:moveTo>
                <a:lnTo>
                  <a:pt x="7296150" y="3277931"/>
                </a:lnTo>
                <a:lnTo>
                  <a:pt x="7296150" y="4215513"/>
                </a:lnTo>
                <a:lnTo>
                  <a:pt x="1668941" y="4215513"/>
                </a:lnTo>
                <a:cubicBezTo>
                  <a:pt x="1410035" y="4215513"/>
                  <a:pt x="1200150" y="4005628"/>
                  <a:pt x="1200150" y="3746722"/>
                </a:cubicBezTo>
                <a:cubicBezTo>
                  <a:pt x="1200150" y="3487816"/>
                  <a:pt x="1410035" y="3277931"/>
                  <a:pt x="1668941" y="3277931"/>
                </a:cubicBezTo>
                <a:close/>
                <a:moveTo>
                  <a:pt x="468791" y="2185287"/>
                </a:moveTo>
                <a:lnTo>
                  <a:pt x="7296150" y="2185287"/>
                </a:lnTo>
                <a:lnTo>
                  <a:pt x="7296150" y="3122869"/>
                </a:lnTo>
                <a:lnTo>
                  <a:pt x="468791" y="3122869"/>
                </a:lnTo>
                <a:cubicBezTo>
                  <a:pt x="209885" y="3122869"/>
                  <a:pt x="0" y="2912984"/>
                  <a:pt x="0" y="2654078"/>
                </a:cubicBezTo>
                <a:cubicBezTo>
                  <a:pt x="0" y="2395173"/>
                  <a:pt x="209885" y="2185287"/>
                  <a:pt x="468791" y="2185287"/>
                </a:cubicBezTo>
                <a:close/>
                <a:moveTo>
                  <a:pt x="811691" y="1092644"/>
                </a:moveTo>
                <a:lnTo>
                  <a:pt x="7296150" y="1092644"/>
                </a:lnTo>
                <a:lnTo>
                  <a:pt x="7296150" y="2030227"/>
                </a:lnTo>
                <a:lnTo>
                  <a:pt x="811691" y="2030227"/>
                </a:lnTo>
                <a:cubicBezTo>
                  <a:pt x="552786" y="2030227"/>
                  <a:pt x="342900" y="1820341"/>
                  <a:pt x="342900" y="1561435"/>
                </a:cubicBezTo>
                <a:cubicBezTo>
                  <a:pt x="342900" y="1302529"/>
                  <a:pt x="552786" y="1092644"/>
                  <a:pt x="811691" y="1092644"/>
                </a:cubicBezTo>
                <a:close/>
                <a:moveTo>
                  <a:pt x="2164241" y="0"/>
                </a:moveTo>
                <a:lnTo>
                  <a:pt x="7296150" y="0"/>
                </a:lnTo>
                <a:lnTo>
                  <a:pt x="7296150" y="937583"/>
                </a:lnTo>
                <a:lnTo>
                  <a:pt x="2164241" y="937583"/>
                </a:lnTo>
                <a:cubicBezTo>
                  <a:pt x="1905335" y="937583"/>
                  <a:pt x="1695450" y="727697"/>
                  <a:pt x="1695450" y="468791"/>
                </a:cubicBezTo>
                <a:cubicBezTo>
                  <a:pt x="1695450" y="209885"/>
                  <a:pt x="1905335" y="0"/>
                  <a:pt x="216424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367781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334863" y="1588797"/>
            <a:ext cx="2838173" cy="5041132"/>
          </a:xfrm>
          <a:custGeom>
            <a:avLst/>
            <a:gdLst>
              <a:gd name="connsiteX0" fmla="*/ 0 w 2691008"/>
              <a:gd name="connsiteY0" fmla="*/ 0 h 4780002"/>
              <a:gd name="connsiteX1" fmla="*/ 2691008 w 2691008"/>
              <a:gd name="connsiteY1" fmla="*/ 0 h 4780002"/>
              <a:gd name="connsiteX2" fmla="*/ 2691008 w 2691008"/>
              <a:gd name="connsiteY2" fmla="*/ 4780002 h 4780002"/>
              <a:gd name="connsiteX3" fmla="*/ 0 w 2691008"/>
              <a:gd name="connsiteY3" fmla="*/ 4780002 h 4780002"/>
            </a:gdLst>
            <a:ahLst/>
            <a:cxnLst>
              <a:cxn ang="0">
                <a:pos x="connsiteX0" y="connsiteY0"/>
              </a:cxn>
              <a:cxn ang="0">
                <a:pos x="connsiteX1" y="connsiteY1"/>
              </a:cxn>
              <a:cxn ang="0">
                <a:pos x="connsiteX2" y="connsiteY2"/>
              </a:cxn>
              <a:cxn ang="0">
                <a:pos x="connsiteX3" y="connsiteY3"/>
              </a:cxn>
            </a:cxnLst>
            <a:rect l="l" t="t" r="r" b="b"/>
            <a:pathLst>
              <a:path w="2691008" h="4780002">
                <a:moveTo>
                  <a:pt x="0" y="0"/>
                </a:moveTo>
                <a:lnTo>
                  <a:pt x="2691008" y="0"/>
                </a:lnTo>
                <a:lnTo>
                  <a:pt x="2691008" y="4780002"/>
                </a:lnTo>
                <a:lnTo>
                  <a:pt x="0" y="478000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451814" y="1588797"/>
            <a:ext cx="2838173" cy="5041132"/>
          </a:xfrm>
          <a:custGeom>
            <a:avLst/>
            <a:gdLst>
              <a:gd name="connsiteX0" fmla="*/ 0 w 2691008"/>
              <a:gd name="connsiteY0" fmla="*/ 0 h 4780002"/>
              <a:gd name="connsiteX1" fmla="*/ 2691008 w 2691008"/>
              <a:gd name="connsiteY1" fmla="*/ 0 h 4780002"/>
              <a:gd name="connsiteX2" fmla="*/ 2691008 w 2691008"/>
              <a:gd name="connsiteY2" fmla="*/ 4780002 h 4780002"/>
              <a:gd name="connsiteX3" fmla="*/ 0 w 2691008"/>
              <a:gd name="connsiteY3" fmla="*/ 4780002 h 4780002"/>
            </a:gdLst>
            <a:ahLst/>
            <a:cxnLst>
              <a:cxn ang="0">
                <a:pos x="connsiteX0" y="connsiteY0"/>
              </a:cxn>
              <a:cxn ang="0">
                <a:pos x="connsiteX1" y="connsiteY1"/>
              </a:cxn>
              <a:cxn ang="0">
                <a:pos x="connsiteX2" y="connsiteY2"/>
              </a:cxn>
              <a:cxn ang="0">
                <a:pos x="connsiteX3" y="connsiteY3"/>
              </a:cxn>
            </a:cxnLst>
            <a:rect l="l" t="t" r="r" b="b"/>
            <a:pathLst>
              <a:path w="2691008" h="4780002">
                <a:moveTo>
                  <a:pt x="0" y="0"/>
                </a:moveTo>
                <a:lnTo>
                  <a:pt x="2691008" y="0"/>
                </a:lnTo>
                <a:lnTo>
                  <a:pt x="2691008" y="4780002"/>
                </a:lnTo>
                <a:lnTo>
                  <a:pt x="0" y="478000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568763" y="1588797"/>
            <a:ext cx="2838173" cy="5041132"/>
          </a:xfrm>
          <a:custGeom>
            <a:avLst/>
            <a:gdLst>
              <a:gd name="connsiteX0" fmla="*/ 0 w 2691008"/>
              <a:gd name="connsiteY0" fmla="*/ 0 h 4780002"/>
              <a:gd name="connsiteX1" fmla="*/ 2691008 w 2691008"/>
              <a:gd name="connsiteY1" fmla="*/ 0 h 4780002"/>
              <a:gd name="connsiteX2" fmla="*/ 2691008 w 2691008"/>
              <a:gd name="connsiteY2" fmla="*/ 4780002 h 4780002"/>
              <a:gd name="connsiteX3" fmla="*/ 0 w 2691008"/>
              <a:gd name="connsiteY3" fmla="*/ 4780002 h 4780002"/>
            </a:gdLst>
            <a:ahLst/>
            <a:cxnLst>
              <a:cxn ang="0">
                <a:pos x="connsiteX0" y="connsiteY0"/>
              </a:cxn>
              <a:cxn ang="0">
                <a:pos x="connsiteX1" y="connsiteY1"/>
              </a:cxn>
              <a:cxn ang="0">
                <a:pos x="connsiteX2" y="connsiteY2"/>
              </a:cxn>
              <a:cxn ang="0">
                <a:pos x="connsiteX3" y="connsiteY3"/>
              </a:cxn>
            </a:cxnLst>
            <a:rect l="l" t="t" r="r" b="b"/>
            <a:pathLst>
              <a:path w="2691008" h="4780002">
                <a:moveTo>
                  <a:pt x="0" y="0"/>
                </a:moveTo>
                <a:lnTo>
                  <a:pt x="2691008" y="0"/>
                </a:lnTo>
                <a:lnTo>
                  <a:pt x="2691008" y="4780002"/>
                </a:lnTo>
                <a:lnTo>
                  <a:pt x="0" y="4780002"/>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685714" y="1588797"/>
            <a:ext cx="2838173" cy="5041132"/>
          </a:xfrm>
          <a:custGeom>
            <a:avLst/>
            <a:gdLst>
              <a:gd name="connsiteX0" fmla="*/ 0 w 2691008"/>
              <a:gd name="connsiteY0" fmla="*/ 0 h 4780002"/>
              <a:gd name="connsiteX1" fmla="*/ 2691008 w 2691008"/>
              <a:gd name="connsiteY1" fmla="*/ 0 h 4780002"/>
              <a:gd name="connsiteX2" fmla="*/ 2691008 w 2691008"/>
              <a:gd name="connsiteY2" fmla="*/ 4780002 h 4780002"/>
              <a:gd name="connsiteX3" fmla="*/ 0 w 2691008"/>
              <a:gd name="connsiteY3" fmla="*/ 4780002 h 4780002"/>
            </a:gdLst>
            <a:ahLst/>
            <a:cxnLst>
              <a:cxn ang="0">
                <a:pos x="connsiteX0" y="connsiteY0"/>
              </a:cxn>
              <a:cxn ang="0">
                <a:pos x="connsiteX1" y="connsiteY1"/>
              </a:cxn>
              <a:cxn ang="0">
                <a:pos x="connsiteX2" y="connsiteY2"/>
              </a:cxn>
              <a:cxn ang="0">
                <a:pos x="connsiteX3" y="connsiteY3"/>
              </a:cxn>
            </a:cxnLst>
            <a:rect l="l" t="t" r="r" b="b"/>
            <a:pathLst>
              <a:path w="2691008" h="4780002">
                <a:moveTo>
                  <a:pt x="0" y="0"/>
                </a:moveTo>
                <a:lnTo>
                  <a:pt x="2691008" y="0"/>
                </a:lnTo>
                <a:lnTo>
                  <a:pt x="2691008" y="4780002"/>
                </a:lnTo>
                <a:lnTo>
                  <a:pt x="0" y="478000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379417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508992" y="533935"/>
            <a:ext cx="11840766" cy="6164783"/>
          </a:xfrm>
          <a:custGeom>
            <a:avLst/>
            <a:gdLst>
              <a:gd name="connsiteX0" fmla="*/ 0 w 10363200"/>
              <a:gd name="connsiteY0" fmla="*/ 0 h 5513754"/>
              <a:gd name="connsiteX1" fmla="*/ 10363200 w 10363200"/>
              <a:gd name="connsiteY1" fmla="*/ 0 h 5513754"/>
              <a:gd name="connsiteX2" fmla="*/ 10363200 w 10363200"/>
              <a:gd name="connsiteY2" fmla="*/ 5513754 h 5513754"/>
              <a:gd name="connsiteX3" fmla="*/ 0 w 10363200"/>
              <a:gd name="connsiteY3" fmla="*/ 5513754 h 5513754"/>
            </a:gdLst>
            <a:ahLst/>
            <a:cxnLst>
              <a:cxn ang="0">
                <a:pos x="connsiteX0" y="connsiteY0"/>
              </a:cxn>
              <a:cxn ang="0">
                <a:pos x="connsiteX1" y="connsiteY1"/>
              </a:cxn>
              <a:cxn ang="0">
                <a:pos x="connsiteX2" y="connsiteY2"/>
              </a:cxn>
              <a:cxn ang="0">
                <a:pos x="connsiteX3" y="connsiteY3"/>
              </a:cxn>
            </a:cxnLst>
            <a:rect l="l" t="t" r="r" b="b"/>
            <a:pathLst>
              <a:path w="10363200" h="5513754">
                <a:moveTo>
                  <a:pt x="0" y="0"/>
                </a:moveTo>
                <a:lnTo>
                  <a:pt x="10363200" y="0"/>
                </a:lnTo>
                <a:lnTo>
                  <a:pt x="10363200" y="5513754"/>
                </a:lnTo>
                <a:lnTo>
                  <a:pt x="0" y="551375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0172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964941"/>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66356276"/>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06205"/>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pPr>
                <a:defRPr/>
              </a:pPr>
              <a:t>2019/10/18</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pPr/>
              <a:t>‹#›</a:t>
            </a:fld>
            <a:endParaRPr lang="zh-CN" altLang="en-US"/>
          </a:p>
        </p:txBody>
      </p:sp>
    </p:spTree>
    <p:extLst>
      <p:ext uri="{BB962C8B-B14F-4D97-AF65-F5344CB8AC3E}">
        <p14:creationId xmlns:p14="http://schemas.microsoft.com/office/powerpoint/2010/main" val="6201335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28"/>
            </a:lvl1pPr>
          </a:lstStyle>
          <a:p>
            <a:r>
              <a:rPr lang="zh-CN" altLang="en-US"/>
              <a:t>单击此处编辑母版标题样式</a:t>
            </a:r>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2359763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500515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77342" y="1803141"/>
            <a:ext cx="11090672" cy="3008581"/>
          </a:xfrm>
        </p:spPr>
        <p:txBody>
          <a:bodyPr anchor="b"/>
          <a:lstStyle>
            <a:lvl1pPr>
              <a:defRPr sz="6328"/>
            </a:lvl1pPr>
          </a:lstStyle>
          <a:p>
            <a:r>
              <a:rPr lang="zh-CN" altLang="en-US"/>
              <a:t>单击此处编辑母版标题样式</a:t>
            </a:r>
          </a:p>
        </p:txBody>
      </p:sp>
      <p:sp>
        <p:nvSpPr>
          <p:cNvPr id="3" name="文本占位符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857843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84039" y="1925358"/>
            <a:ext cx="5464969" cy="4589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09742" y="1925358"/>
            <a:ext cx="5464969" cy="4589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0633893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85714" y="385072"/>
            <a:ext cx="11090672" cy="1397978"/>
          </a:xfrm>
        </p:spPr>
        <p:txBody>
          <a:bodyPr/>
          <a:lstStyle/>
          <a:p>
            <a:r>
              <a:rPr lang="zh-CN" altLang="en-US"/>
              <a:t>单击此处编辑母版标题样式</a:t>
            </a:r>
          </a:p>
        </p:txBody>
      </p:sp>
      <p:sp>
        <p:nvSpPr>
          <p:cNvPr id="3" name="文本占位符 2"/>
          <p:cNvSpPr>
            <a:spLocks noGrp="1"/>
          </p:cNvSpPr>
          <p:nvPr>
            <p:ph type="body" idx="1"/>
          </p:nvPr>
        </p:nvSpPr>
        <p:spPr>
          <a:xfrm>
            <a:off x="1251675" y="1875593"/>
            <a:ext cx="5140098" cy="868922"/>
          </a:xfrm>
        </p:spPr>
        <p:txBody>
          <a:bodyPr anchor="ctr" anchorCtr="0"/>
          <a:lstStyle>
            <a:lvl1pPr marL="0" indent="0">
              <a:buNone/>
              <a:defRPr sz="2953"/>
            </a:lvl1pPr>
            <a:lvl2pPr marL="482163" indent="0">
              <a:buNone/>
              <a:defRPr sz="2531"/>
            </a:lvl2pPr>
            <a:lvl3pPr marL="964326" indent="0">
              <a:buNone/>
              <a:defRPr sz="2109"/>
            </a:lvl3pPr>
            <a:lvl4pPr marL="1446489" indent="0">
              <a:buNone/>
              <a:defRPr sz="1898"/>
            </a:lvl4pPr>
            <a:lvl5pPr marL="1928652" indent="0">
              <a:buNone/>
              <a:defRPr sz="1898"/>
            </a:lvl5pPr>
            <a:lvl6pPr marL="2410816" indent="0">
              <a:buNone/>
              <a:defRPr sz="1898"/>
            </a:lvl6pPr>
            <a:lvl7pPr marL="2892979" indent="0">
              <a:buNone/>
              <a:defRPr sz="1898"/>
            </a:lvl7pPr>
            <a:lvl8pPr marL="3375142" indent="0">
              <a:buNone/>
              <a:defRPr sz="1898"/>
            </a:lvl8pPr>
            <a:lvl9pPr marL="3857305" indent="0">
              <a:buNone/>
              <a:defRPr sz="1898"/>
            </a:lvl9pPr>
          </a:lstStyle>
          <a:p>
            <a:pPr lvl="0"/>
            <a:r>
              <a:rPr lang="zh-CN" altLang="en-US"/>
              <a:t>单击此处编辑母版文本样式</a:t>
            </a:r>
          </a:p>
        </p:txBody>
      </p:sp>
      <p:sp>
        <p:nvSpPr>
          <p:cNvPr id="4" name="内容占位符 3"/>
          <p:cNvSpPr>
            <a:spLocks noGrp="1"/>
          </p:cNvSpPr>
          <p:nvPr>
            <p:ph sz="half" idx="2"/>
          </p:nvPr>
        </p:nvSpPr>
        <p:spPr>
          <a:xfrm>
            <a:off x="1251675" y="2810988"/>
            <a:ext cx="5140098" cy="371681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599114" y="1875593"/>
            <a:ext cx="5165412" cy="868922"/>
          </a:xfrm>
        </p:spPr>
        <p:txBody>
          <a:bodyPr anchor="ctr" anchorCtr="0"/>
          <a:lstStyle>
            <a:lvl1pPr marL="0" indent="0">
              <a:buNone/>
              <a:defRPr sz="2953"/>
            </a:lvl1pPr>
            <a:lvl2pPr marL="482163" indent="0">
              <a:buNone/>
              <a:defRPr sz="2531"/>
            </a:lvl2pPr>
            <a:lvl3pPr marL="964326" indent="0">
              <a:buNone/>
              <a:defRPr sz="2109"/>
            </a:lvl3pPr>
            <a:lvl4pPr marL="1446489" indent="0">
              <a:buNone/>
              <a:defRPr sz="1898"/>
            </a:lvl4pPr>
            <a:lvl5pPr marL="1928652" indent="0">
              <a:buNone/>
              <a:defRPr sz="1898"/>
            </a:lvl5pPr>
            <a:lvl6pPr marL="2410816" indent="0">
              <a:buNone/>
              <a:defRPr sz="1898"/>
            </a:lvl6pPr>
            <a:lvl7pPr marL="2892979" indent="0">
              <a:buNone/>
              <a:defRPr sz="1898"/>
            </a:lvl7pPr>
            <a:lvl8pPr marL="3375142" indent="0">
              <a:buNone/>
              <a:defRPr sz="1898"/>
            </a:lvl8pPr>
            <a:lvl9pPr marL="3857305" indent="0">
              <a:buNone/>
              <a:defRPr sz="1898"/>
            </a:lvl9pPr>
          </a:lstStyle>
          <a:p>
            <a:pPr lvl="0"/>
            <a:r>
              <a:rPr lang="zh-CN" altLang="en-US"/>
              <a:t>单击此处编辑母版文本样式</a:t>
            </a:r>
          </a:p>
        </p:txBody>
      </p:sp>
      <p:sp>
        <p:nvSpPr>
          <p:cNvPr id="6" name="内容占位符 5"/>
          <p:cNvSpPr>
            <a:spLocks noGrp="1"/>
          </p:cNvSpPr>
          <p:nvPr>
            <p:ph sz="quarter" idx="4"/>
          </p:nvPr>
        </p:nvSpPr>
        <p:spPr>
          <a:xfrm>
            <a:off x="6599114" y="2810988"/>
            <a:ext cx="5165412" cy="371681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0762816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8920148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5592037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85714" y="482177"/>
            <a:ext cx="4393142" cy="1687618"/>
          </a:xfrm>
        </p:spPr>
        <p:txBody>
          <a:bodyPr anchor="b"/>
          <a:lstStyle>
            <a:lvl1pPr>
              <a:defRPr sz="3375"/>
            </a:lvl1pPr>
          </a:lstStyle>
          <a:p>
            <a:r>
              <a:rPr lang="zh-CN" altLang="en-US"/>
              <a:t>单击此处编辑母版标题样式</a:t>
            </a:r>
          </a:p>
        </p:txBody>
      </p:sp>
      <p:sp>
        <p:nvSpPr>
          <p:cNvPr id="3" name="图片占位符 2"/>
          <p:cNvSpPr>
            <a:spLocks noGrp="1"/>
          </p:cNvSpPr>
          <p:nvPr>
            <p:ph type="pic" idx="1"/>
          </p:nvPr>
        </p:nvSpPr>
        <p:spPr>
          <a:xfrm>
            <a:off x="5466644" y="482178"/>
            <a:ext cx="6509742" cy="5699060"/>
          </a:xfrm>
        </p:spPr>
        <p:txBody>
          <a:bodyPr/>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endParaRPr lang="zh-CN" altLang="en-US"/>
          </a:p>
        </p:txBody>
      </p:sp>
      <p:sp>
        <p:nvSpPr>
          <p:cNvPr id="4" name="文本占位符 3"/>
          <p:cNvSpPr>
            <a:spLocks noGrp="1"/>
          </p:cNvSpPr>
          <p:nvPr>
            <p:ph type="body" sz="half" idx="2"/>
          </p:nvPr>
        </p:nvSpPr>
        <p:spPr>
          <a:xfrm>
            <a:off x="885714" y="2169795"/>
            <a:ext cx="4393142" cy="4019814"/>
          </a:xfrm>
        </p:spPr>
        <p:txBody>
          <a:bodyPr/>
          <a:lstStyle>
            <a:lvl1pPr marL="0" indent="0">
              <a:buNone/>
              <a:defRPr sz="2109"/>
            </a:lvl1pPr>
            <a:lvl2pPr marL="482163" indent="0">
              <a:buNone/>
              <a:defRPr sz="1898"/>
            </a:lvl2pPr>
            <a:lvl3pPr marL="964326" indent="0">
              <a:buNone/>
              <a:defRPr sz="1687"/>
            </a:lvl3pPr>
            <a:lvl4pPr marL="1446489" indent="0">
              <a:buNone/>
              <a:defRPr sz="1476"/>
            </a:lvl4pPr>
            <a:lvl5pPr marL="1928652" indent="0">
              <a:buNone/>
              <a:defRPr sz="1476"/>
            </a:lvl5pPr>
            <a:lvl6pPr marL="2410816" indent="0">
              <a:buNone/>
              <a:defRPr sz="1476"/>
            </a:lvl6pPr>
            <a:lvl7pPr marL="2892979" indent="0">
              <a:buNone/>
              <a:defRPr sz="1476"/>
            </a:lvl7pPr>
            <a:lvl8pPr marL="3375142" indent="0">
              <a:buNone/>
              <a:defRPr sz="1476"/>
            </a:lvl8pPr>
            <a:lvl9pPr marL="3857305" indent="0">
              <a:buNone/>
              <a:defRPr sz="1476"/>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6737563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02043" y="385071"/>
            <a:ext cx="2772668" cy="61293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84039" y="385071"/>
            <a:ext cx="8157270" cy="61293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9508160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84039" y="385071"/>
            <a:ext cx="11090672" cy="61293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50602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160152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1"/>
            <a:ext cx="10929938" cy="1550332"/>
          </a:xfr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642915" indent="0" algn="ctr">
              <a:buNone/>
              <a:defRPr>
                <a:solidFill>
                  <a:schemeClr val="tx1">
                    <a:tint val="75000"/>
                  </a:schemeClr>
                </a:solidFill>
              </a:defRPr>
            </a:lvl2pPr>
            <a:lvl3pPr marL="1285829" indent="0" algn="ctr">
              <a:buNone/>
              <a:defRPr>
                <a:solidFill>
                  <a:schemeClr val="tx1">
                    <a:tint val="75000"/>
                  </a:schemeClr>
                </a:solidFill>
              </a:defRPr>
            </a:lvl3pPr>
            <a:lvl4pPr marL="1928744" indent="0" algn="ctr">
              <a:buNone/>
              <a:defRPr>
                <a:solidFill>
                  <a:schemeClr val="tx1">
                    <a:tint val="75000"/>
                  </a:schemeClr>
                </a:solidFill>
              </a:defRPr>
            </a:lvl4pPr>
            <a:lvl5pPr marL="2571659" indent="0" algn="ctr">
              <a:buNone/>
              <a:defRPr>
                <a:solidFill>
                  <a:schemeClr val="tx1">
                    <a:tint val="75000"/>
                  </a:schemeClr>
                </a:solidFill>
              </a:defRPr>
            </a:lvl5pPr>
            <a:lvl6pPr marL="3214573" indent="0" algn="ctr">
              <a:buNone/>
              <a:defRPr>
                <a:solidFill>
                  <a:schemeClr val="tx1">
                    <a:tint val="75000"/>
                  </a:schemeClr>
                </a:solidFill>
              </a:defRPr>
            </a:lvl6pPr>
            <a:lvl7pPr marL="3857488" indent="0" algn="ctr">
              <a:buNone/>
              <a:defRPr>
                <a:solidFill>
                  <a:schemeClr val="tx1">
                    <a:tint val="75000"/>
                  </a:schemeClr>
                </a:solidFill>
              </a:defRPr>
            </a:lvl7pPr>
            <a:lvl8pPr marL="4500402" indent="0" algn="ctr">
              <a:buNone/>
              <a:defRPr>
                <a:solidFill>
                  <a:schemeClr val="tx1">
                    <a:tint val="75000"/>
                  </a:schemeClr>
                </a:solidFill>
              </a:defRPr>
            </a:lvl8pPr>
            <a:lvl9pPr marL="5143317"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98459558"/>
      </p:ext>
    </p:extLst>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42020" y="683084"/>
            <a:ext cx="9563695" cy="6047299"/>
          </a:xfrm>
          <a:custGeom>
            <a:avLst/>
            <a:gdLst>
              <a:gd name="connsiteX0" fmla="*/ 6972300 w 9067800"/>
              <a:gd name="connsiteY0" fmla="*/ 0 h 5734050"/>
              <a:gd name="connsiteX1" fmla="*/ 9067800 w 9067800"/>
              <a:gd name="connsiteY1" fmla="*/ 0 h 5734050"/>
              <a:gd name="connsiteX2" fmla="*/ 9067800 w 9067800"/>
              <a:gd name="connsiteY2" fmla="*/ 5734050 h 5734050"/>
              <a:gd name="connsiteX3" fmla="*/ 6972300 w 9067800"/>
              <a:gd name="connsiteY3" fmla="*/ 5734050 h 5734050"/>
              <a:gd name="connsiteX4" fmla="*/ 4648200 w 9067800"/>
              <a:gd name="connsiteY4" fmla="*/ 0 h 5734050"/>
              <a:gd name="connsiteX5" fmla="*/ 6743700 w 9067800"/>
              <a:gd name="connsiteY5" fmla="*/ 0 h 5734050"/>
              <a:gd name="connsiteX6" fmla="*/ 6743700 w 9067800"/>
              <a:gd name="connsiteY6" fmla="*/ 5734050 h 5734050"/>
              <a:gd name="connsiteX7" fmla="*/ 4648200 w 9067800"/>
              <a:gd name="connsiteY7" fmla="*/ 5734050 h 5734050"/>
              <a:gd name="connsiteX8" fmla="*/ 2324100 w 9067800"/>
              <a:gd name="connsiteY8" fmla="*/ 0 h 5734050"/>
              <a:gd name="connsiteX9" fmla="*/ 4419600 w 9067800"/>
              <a:gd name="connsiteY9" fmla="*/ 0 h 5734050"/>
              <a:gd name="connsiteX10" fmla="*/ 4419600 w 9067800"/>
              <a:gd name="connsiteY10" fmla="*/ 5734050 h 5734050"/>
              <a:gd name="connsiteX11" fmla="*/ 2324100 w 9067800"/>
              <a:gd name="connsiteY11" fmla="*/ 5734050 h 5734050"/>
              <a:gd name="connsiteX12" fmla="*/ 0 w 9067800"/>
              <a:gd name="connsiteY12" fmla="*/ 0 h 5734050"/>
              <a:gd name="connsiteX13" fmla="*/ 2095500 w 9067800"/>
              <a:gd name="connsiteY13" fmla="*/ 0 h 5734050"/>
              <a:gd name="connsiteX14" fmla="*/ 2095500 w 9067800"/>
              <a:gd name="connsiteY14" fmla="*/ 5734050 h 5734050"/>
              <a:gd name="connsiteX15" fmla="*/ 0 w 9067800"/>
              <a:gd name="connsiteY15" fmla="*/ 5734050 h 573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67800" h="5734050">
                <a:moveTo>
                  <a:pt x="6972300" y="0"/>
                </a:moveTo>
                <a:lnTo>
                  <a:pt x="9067800" y="0"/>
                </a:lnTo>
                <a:lnTo>
                  <a:pt x="9067800" y="5734050"/>
                </a:lnTo>
                <a:lnTo>
                  <a:pt x="6972300" y="5734050"/>
                </a:lnTo>
                <a:close/>
                <a:moveTo>
                  <a:pt x="4648200" y="0"/>
                </a:moveTo>
                <a:lnTo>
                  <a:pt x="6743700" y="0"/>
                </a:lnTo>
                <a:lnTo>
                  <a:pt x="6743700" y="5734050"/>
                </a:lnTo>
                <a:lnTo>
                  <a:pt x="4648200" y="5734050"/>
                </a:lnTo>
                <a:close/>
                <a:moveTo>
                  <a:pt x="2324100" y="0"/>
                </a:moveTo>
                <a:lnTo>
                  <a:pt x="4419600" y="0"/>
                </a:lnTo>
                <a:lnTo>
                  <a:pt x="4419600" y="5734050"/>
                </a:lnTo>
                <a:lnTo>
                  <a:pt x="2324100" y="5734050"/>
                </a:lnTo>
                <a:close/>
                <a:moveTo>
                  <a:pt x="0" y="0"/>
                </a:moveTo>
                <a:lnTo>
                  <a:pt x="2095500" y="0"/>
                </a:lnTo>
                <a:lnTo>
                  <a:pt x="2095500" y="5734050"/>
                </a:lnTo>
                <a:lnTo>
                  <a:pt x="0" y="57340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36033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1240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645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4666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heme" Target="../theme/theme4.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2019/10/18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3" r:id="rId3"/>
    <p:sldLayoutId id="2147484017" r:id="rId4"/>
    <p:sldLayoutId id="2147484018" r:id="rId5"/>
    <p:sldLayoutId id="2147484019" r:id="rId6"/>
    <p:sldLayoutId id="2147484020"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626949"/>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 id="2147483991" r:id="rId15"/>
    <p:sldLayoutId id="2147483992" r:id="rId16"/>
    <p:sldLayoutId id="2147483993" r:id="rId17"/>
    <p:sldLayoutId id="2147483994" r:id="rId18"/>
    <p:sldLayoutId id="2147483995" r:id="rId19"/>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zh-CN"/>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821907"/>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Lst>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par>
    </p:tnLst>
  </p:timing>
  <p:txStyles>
    <p:titleStyle>
      <a:lvl1pPr algn="ctr" defTabSz="1285829" rtl="0" eaLnBrk="1" latinLnBrk="0" hangingPunct="1">
        <a:spcBef>
          <a:spcPct val="0"/>
        </a:spcBef>
        <a:buNone/>
        <a:defRPr sz="6187" kern="1200">
          <a:solidFill>
            <a:schemeClr val="tx1"/>
          </a:solidFill>
          <a:latin typeface="+mj-lt"/>
          <a:ea typeface="+mj-ea"/>
          <a:cs typeface="+mj-cs"/>
        </a:defRPr>
      </a:lvl1pPr>
    </p:titleStyle>
    <p:bodyStyle>
      <a:lvl1pPr marL="482186" indent="-482186" algn="l" defTabSz="1285829"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1pPr>
      <a:lvl2pPr marL="1044736" indent="-401822" algn="l" defTabSz="1285829" rtl="0" eaLnBrk="1" latinLnBrk="0" hangingPunct="1">
        <a:spcBef>
          <a:spcPct val="20000"/>
        </a:spcBef>
        <a:buFont typeface="Arial" panose="020B0604020202020204" pitchFamily="34" charset="0"/>
        <a:buChar char="–"/>
        <a:defRPr sz="3937" kern="1200">
          <a:solidFill>
            <a:schemeClr val="tx1"/>
          </a:solidFill>
          <a:latin typeface="+mn-lt"/>
          <a:ea typeface="+mn-ea"/>
          <a:cs typeface="+mn-cs"/>
        </a:defRPr>
      </a:lvl2pPr>
      <a:lvl3pPr marL="1607287" indent="-321457" algn="l" defTabSz="1285829" rtl="0" eaLnBrk="1" latinLnBrk="0" hangingPunct="1">
        <a:spcBef>
          <a:spcPct val="20000"/>
        </a:spcBef>
        <a:buFont typeface="Arial" panose="020B0604020202020204" pitchFamily="34" charset="0"/>
        <a:buChar char="•"/>
        <a:defRPr sz="3375" kern="1200">
          <a:solidFill>
            <a:schemeClr val="tx1"/>
          </a:solidFill>
          <a:latin typeface="+mn-lt"/>
          <a:ea typeface="+mn-ea"/>
          <a:cs typeface="+mn-cs"/>
        </a:defRPr>
      </a:lvl3pPr>
      <a:lvl4pPr marL="2250201"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4pPr>
      <a:lvl5pPr marL="2893116"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5pPr>
      <a:lvl6pPr marL="3536031"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6pPr>
      <a:lvl7pPr marL="4178945"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7pPr>
      <a:lvl8pPr marL="4821860"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8pPr>
      <a:lvl9pPr marL="5464774" indent="-321457" algn="l" defTabSz="1285829" rtl="0" eaLnBrk="1" latinLnBrk="0" hangingPunct="1">
        <a:spcBef>
          <a:spcPct val="20000"/>
        </a:spcBef>
        <a:buFont typeface="Arial" panose="020B0604020202020204" pitchFamily="34" charset="0"/>
        <a:buChar char="•"/>
        <a:defRPr sz="2812" kern="1200">
          <a:solidFill>
            <a:schemeClr val="tx1"/>
          </a:solidFill>
          <a:latin typeface="+mn-lt"/>
          <a:ea typeface="+mn-ea"/>
          <a:cs typeface="+mn-cs"/>
        </a:defRPr>
      </a:lvl9pPr>
    </p:bodyStyle>
    <p:otherStyle>
      <a:defPPr>
        <a:defRPr lang="zh-CN"/>
      </a:defPPr>
      <a:lvl1pPr marL="0" algn="l" defTabSz="1285829" rtl="0" eaLnBrk="1" latinLnBrk="0" hangingPunct="1">
        <a:defRPr sz="2531" kern="1200">
          <a:solidFill>
            <a:schemeClr val="tx1"/>
          </a:solidFill>
          <a:latin typeface="+mn-lt"/>
          <a:ea typeface="+mn-ea"/>
          <a:cs typeface="+mn-cs"/>
        </a:defRPr>
      </a:lvl1pPr>
      <a:lvl2pPr marL="642915" algn="l" defTabSz="1285829" rtl="0" eaLnBrk="1" latinLnBrk="0" hangingPunct="1">
        <a:defRPr sz="2531" kern="1200">
          <a:solidFill>
            <a:schemeClr val="tx1"/>
          </a:solidFill>
          <a:latin typeface="+mn-lt"/>
          <a:ea typeface="+mn-ea"/>
          <a:cs typeface="+mn-cs"/>
        </a:defRPr>
      </a:lvl2pPr>
      <a:lvl3pPr marL="1285829" algn="l" defTabSz="1285829" rtl="0" eaLnBrk="1" latinLnBrk="0" hangingPunct="1">
        <a:defRPr sz="2531" kern="1200">
          <a:solidFill>
            <a:schemeClr val="tx1"/>
          </a:solidFill>
          <a:latin typeface="+mn-lt"/>
          <a:ea typeface="+mn-ea"/>
          <a:cs typeface="+mn-cs"/>
        </a:defRPr>
      </a:lvl3pPr>
      <a:lvl4pPr marL="1928744" algn="l" defTabSz="1285829" rtl="0" eaLnBrk="1" latinLnBrk="0" hangingPunct="1">
        <a:defRPr sz="2531" kern="1200">
          <a:solidFill>
            <a:schemeClr val="tx1"/>
          </a:solidFill>
          <a:latin typeface="+mn-lt"/>
          <a:ea typeface="+mn-ea"/>
          <a:cs typeface="+mn-cs"/>
        </a:defRPr>
      </a:lvl4pPr>
      <a:lvl5pPr marL="2571659" algn="l" defTabSz="1285829" rtl="0" eaLnBrk="1" latinLnBrk="0" hangingPunct="1">
        <a:defRPr sz="2531" kern="1200">
          <a:solidFill>
            <a:schemeClr val="tx1"/>
          </a:solidFill>
          <a:latin typeface="+mn-lt"/>
          <a:ea typeface="+mn-ea"/>
          <a:cs typeface="+mn-cs"/>
        </a:defRPr>
      </a:lvl5pPr>
      <a:lvl6pPr marL="3214573" algn="l" defTabSz="1285829" rtl="0" eaLnBrk="1" latinLnBrk="0" hangingPunct="1">
        <a:defRPr sz="2531" kern="1200">
          <a:solidFill>
            <a:schemeClr val="tx1"/>
          </a:solidFill>
          <a:latin typeface="+mn-lt"/>
          <a:ea typeface="+mn-ea"/>
          <a:cs typeface="+mn-cs"/>
        </a:defRPr>
      </a:lvl6pPr>
      <a:lvl7pPr marL="3857488" algn="l" defTabSz="1285829" rtl="0" eaLnBrk="1" latinLnBrk="0" hangingPunct="1">
        <a:defRPr sz="2531" kern="1200">
          <a:solidFill>
            <a:schemeClr val="tx1"/>
          </a:solidFill>
          <a:latin typeface="+mn-lt"/>
          <a:ea typeface="+mn-ea"/>
          <a:cs typeface="+mn-cs"/>
        </a:defRPr>
      </a:lvl7pPr>
      <a:lvl8pPr marL="4500402" algn="l" defTabSz="1285829" rtl="0" eaLnBrk="1" latinLnBrk="0" hangingPunct="1">
        <a:defRPr sz="2531" kern="1200">
          <a:solidFill>
            <a:schemeClr val="tx1"/>
          </a:solidFill>
          <a:latin typeface="+mn-lt"/>
          <a:ea typeface="+mn-ea"/>
          <a:cs typeface="+mn-cs"/>
        </a:defRPr>
      </a:lvl8pPr>
      <a:lvl9pPr marL="5143317" algn="l" defTabSz="1285829" rtl="0" eaLnBrk="1" latinLnBrk="0" hangingPunct="1">
        <a:defRPr sz="253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82F288E0-7875-42C4-84C8-98DBBD3BF4D2}" type="datetimeFigureOut">
              <a:rPr lang="zh-CN" altLang="en-US" smtClean="0"/>
              <a:t>2019/10/18</a:t>
            </a:fld>
            <a:endParaRPr lang="zh-CN" altLang="en-US"/>
          </a:p>
        </p:txBody>
      </p:sp>
      <p:sp>
        <p:nvSpPr>
          <p:cNvPr id="5" name="页脚占位符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5021690"/>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zh-CN"/>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jpeg"/><Relationship Id="rId5" Type="http://schemas.openxmlformats.org/officeDocument/2006/relationships/notesSlide" Target="../notesSlides/notesSlide13.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27.jpe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tags" Target="../tags/tag11.xml"/><Relationship Id="rId7" Type="http://schemas.openxmlformats.org/officeDocument/2006/relationships/image" Target="../media/image25.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tags" Target="../tags/tag12.xml"/><Relationship Id="rId9"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3.jpeg"/><Relationship Id="rId5" Type="http://schemas.openxmlformats.org/officeDocument/2006/relationships/notesSlide" Target="../notesSlides/notesSlide23.xml"/><Relationship Id="rId4"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31.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3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hemeOverride" Target="../theme/themeOverride2.xml"/><Relationship Id="rId4" Type="http://schemas.openxmlformats.org/officeDocument/2006/relationships/image" Target="../media/image13.jpg"/></Relationships>
</file>

<file path=ppt/slides/_rels/slide3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3.jpeg"/><Relationship Id="rId5" Type="http://schemas.openxmlformats.org/officeDocument/2006/relationships/notesSlide" Target="../notesSlides/notesSlide35.xml"/><Relationship Id="rId4"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46.jpeg"/><Relationship Id="rId4" Type="http://schemas.openxmlformats.org/officeDocument/2006/relationships/image" Target="../media/image27.jpeg"/></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20.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jpeg"/><Relationship Id="rId5" Type="http://schemas.openxmlformats.org/officeDocument/2006/relationships/notesSlide" Target="../notesSlides/notesSlide40.xml"/><Relationship Id="rId4"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chart" Target="../charts/chart1.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7" y="496"/>
            <a:ext cx="12857163" cy="7232154"/>
          </a:xfrm>
          <a:prstGeom prst="rect">
            <a:avLst/>
          </a:prstGeom>
        </p:spPr>
      </p:pic>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l="19197" t="17143" b="18139"/>
          <a:stretch/>
        </p:blipFill>
        <p:spPr>
          <a:xfrm>
            <a:off x="2397720" y="1878418"/>
            <a:ext cx="10461030" cy="4712962"/>
          </a:xfrm>
          <a:prstGeom prst="rect">
            <a:avLst/>
          </a:prstGeom>
        </p:spPr>
      </p:pic>
      <p:sp>
        <p:nvSpPr>
          <p:cNvPr id="12" name="矩形 11"/>
          <p:cNvSpPr/>
          <p:nvPr/>
        </p:nvSpPr>
        <p:spPr>
          <a:xfrm>
            <a:off x="1313439" y="3857920"/>
            <a:ext cx="5384855" cy="376979"/>
          </a:xfrm>
          <a:prstGeom prst="rect">
            <a:avLst/>
          </a:prstGeom>
        </p:spPr>
        <p:txBody>
          <a:bodyPr wrap="square" lIns="68572" tIns="34286" rIns="68572" bIns="34286">
            <a:spAutoFit/>
          </a:bodyPr>
          <a:lstStyle/>
          <a:p>
            <a:pPr algn="ctr"/>
            <a:r>
              <a:rPr lang="zh-CN" altLang="en-US" sz="2000" spc="3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薛鹏  </a:t>
            </a:r>
            <a:r>
              <a:rPr lang="zh-CN" altLang="en-US" sz="2000" spc="3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副总经理</a:t>
            </a:r>
            <a:endParaRPr lang="en-US" altLang="zh-CN" sz="2000" spc="3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164679" y="2608213"/>
            <a:ext cx="8568952" cy="900238"/>
          </a:xfrm>
          <a:prstGeom prst="rect">
            <a:avLst/>
          </a:prstGeom>
        </p:spPr>
        <p:txBody>
          <a:bodyPr wrap="square" lIns="68572" tIns="34286" rIns="68572" bIns="34286">
            <a:spAutoFit/>
          </a:bodyPr>
          <a:lstStyle/>
          <a:p>
            <a:pPr algn="ctr"/>
            <a:r>
              <a:rPr lang="zh-CN" altLang="en-US" sz="5400" b="1" dirty="0" smtClean="0">
                <a:solidFill>
                  <a:schemeClr val="accent1">
                    <a:lumMod val="75000"/>
                  </a:schemeClr>
                </a:solidFill>
                <a:latin typeface="汉仪大宋简" panose="02010609000101010101" pitchFamily="49" charset="-122"/>
                <a:ea typeface="汉仪大宋简" panose="02010609000101010101" pitchFamily="49" charset="-122"/>
                <a:cs typeface="Arial" panose="020B0604020202020204" pitchFamily="34" charset="0"/>
              </a:rPr>
              <a:t>中林</a:t>
            </a:r>
            <a:r>
              <a:rPr lang="zh-CN" altLang="en-US" sz="5400" b="1" dirty="0">
                <a:solidFill>
                  <a:schemeClr val="accent1">
                    <a:lumMod val="75000"/>
                  </a:schemeClr>
                </a:solidFill>
                <a:latin typeface="汉仪大宋简" panose="02010609000101010101" pitchFamily="49" charset="-122"/>
                <a:ea typeface="汉仪大宋简" panose="02010609000101010101" pitchFamily="49" charset="-122"/>
                <a:cs typeface="Arial" panose="020B0604020202020204" pitchFamily="34" charset="0"/>
              </a:rPr>
              <a:t>桉树速丰林的建设之</a:t>
            </a:r>
            <a:r>
              <a:rPr lang="zh-CN" altLang="en-US" sz="5400" b="1" dirty="0" smtClean="0">
                <a:solidFill>
                  <a:schemeClr val="accent1">
                    <a:lumMod val="75000"/>
                  </a:schemeClr>
                </a:solidFill>
                <a:latin typeface="汉仪大宋简" panose="02010609000101010101" pitchFamily="49" charset="-122"/>
                <a:ea typeface="汉仪大宋简" panose="02010609000101010101" pitchFamily="49" charset="-122"/>
                <a:cs typeface="Arial" panose="020B0604020202020204" pitchFamily="34" charset="0"/>
              </a:rPr>
              <a:t>路</a:t>
            </a:r>
            <a:endParaRPr lang="en-US" altLang="zh-CN" sz="5400" b="1" dirty="0" smtClean="0">
              <a:solidFill>
                <a:schemeClr val="accent1">
                  <a:lumMod val="75000"/>
                </a:schemeClr>
              </a:solidFill>
              <a:latin typeface="汉仪大宋简" panose="02010609000101010101" pitchFamily="49" charset="-122"/>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2807292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2" presetClass="entr" presetSubtype="2" fill="hold" grpId="0" nodeType="withEffect" p14:presetBounceEnd="20000">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14:bounceEnd="20000">
                                          <p:cBhvr additive="base">
                                            <p:cTn id="16"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41" presetClass="entr" presetSubtype="0" fill="hold" grpId="0" nodeType="withEffect">
                                      <p:stCondLst>
                                        <p:cond delay="0"/>
                                      </p:stCondLst>
                                      <p:iterate type="lt">
                                        <p:tmPct val="614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41" presetClass="entr" presetSubtype="0" fill="hold" grpId="0" nodeType="withEffect">
                                      <p:stCondLst>
                                        <p:cond delay="0"/>
                                      </p:stCondLst>
                                      <p:iterate type="lt">
                                        <p:tmPct val="614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663" y="4376716"/>
            <a:ext cx="12858044" cy="2335953"/>
            <a:chOff x="0" y="2177062"/>
            <a:chExt cx="12192000" cy="2214951"/>
          </a:xfrm>
        </p:grpSpPr>
        <p:cxnSp>
          <p:nvCxnSpPr>
            <p:cNvPr id="12" name="Straight Connector 10"/>
            <p:cNvCxnSpPr/>
            <p:nvPr/>
          </p:nvCxnSpPr>
          <p:spPr>
            <a:xfrm>
              <a:off x="0" y="3284538"/>
              <a:ext cx="12192000" cy="0"/>
            </a:xfrm>
            <a:prstGeom prst="line">
              <a:avLst/>
            </a:prstGeom>
            <a:solidFill>
              <a:srgbClr val="2B3944"/>
            </a:solid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Freeform: Shape 11"/>
            <p:cNvSpPr>
              <a:spLocks/>
            </p:cNvSpPr>
            <p:nvPr/>
          </p:nvSpPr>
          <p:spPr bwMode="auto">
            <a:xfrm rot="524917">
              <a:off x="567429" y="3223478"/>
              <a:ext cx="117980" cy="122121"/>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chemeClr val="accent4"/>
            </a:solidFill>
            <a:ln w="9525">
              <a:noFill/>
              <a:round/>
              <a:headEnd/>
              <a:tailEnd/>
            </a:ln>
          </p:spPr>
          <p:txBody>
            <a:bodyPr anchor="ctr"/>
            <a:lstStyle/>
            <a:p>
              <a:pPr algn="ctr"/>
              <a:endParaRPr/>
            </a:p>
          </p:txBody>
        </p:sp>
        <p:sp>
          <p:nvSpPr>
            <p:cNvPr id="14" name="Freeform: Shape 12"/>
            <p:cNvSpPr>
              <a:spLocks/>
            </p:cNvSpPr>
            <p:nvPr/>
          </p:nvSpPr>
          <p:spPr bwMode="auto">
            <a:xfrm rot="524917">
              <a:off x="11493765" y="3223478"/>
              <a:ext cx="117980" cy="122121"/>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chemeClr val="accent4"/>
            </a:solidFill>
            <a:ln w="9525">
              <a:noFill/>
              <a:round/>
              <a:headEnd/>
              <a:tailEnd/>
            </a:ln>
          </p:spPr>
          <p:txBody>
            <a:bodyPr anchor="ctr"/>
            <a:lstStyle/>
            <a:p>
              <a:pPr algn="ctr"/>
              <a:endParaRPr/>
            </a:p>
          </p:txBody>
        </p:sp>
        <p:sp>
          <p:nvSpPr>
            <p:cNvPr id="15" name="Freeform: Shape 6"/>
            <p:cNvSpPr>
              <a:spLocks/>
            </p:cNvSpPr>
            <p:nvPr/>
          </p:nvSpPr>
          <p:spPr bwMode="auto">
            <a:xfrm>
              <a:off x="8370837" y="3138596"/>
              <a:ext cx="337211" cy="291883"/>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w="9525">
              <a:noFill/>
              <a:round/>
              <a:headEnd/>
              <a:tailEnd/>
            </a:ln>
          </p:spPr>
          <p:txBody>
            <a:bodyPr anchor="ctr"/>
            <a:lstStyle/>
            <a:p>
              <a:pPr algn="ctr"/>
              <a:endParaRPr/>
            </a:p>
          </p:txBody>
        </p:sp>
        <p:sp>
          <p:nvSpPr>
            <p:cNvPr id="16" name="Freeform: Shape 7"/>
            <p:cNvSpPr>
              <a:spLocks/>
            </p:cNvSpPr>
            <p:nvPr/>
          </p:nvSpPr>
          <p:spPr bwMode="auto">
            <a:xfrm>
              <a:off x="4204770" y="3138596"/>
              <a:ext cx="337211" cy="291883"/>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w="9525">
              <a:noFill/>
              <a:round/>
              <a:headEnd/>
              <a:tailEnd/>
            </a:ln>
          </p:spPr>
          <p:txBody>
            <a:bodyPr anchor="ctr"/>
            <a:lstStyle/>
            <a:p>
              <a:pPr algn="ctr"/>
              <a:endParaRPr/>
            </a:p>
          </p:txBody>
        </p:sp>
        <p:sp>
          <p:nvSpPr>
            <p:cNvPr id="17" name="Freeform: Shape 8"/>
            <p:cNvSpPr>
              <a:spLocks/>
            </p:cNvSpPr>
            <p:nvPr/>
          </p:nvSpPr>
          <p:spPr bwMode="auto">
            <a:xfrm>
              <a:off x="7722722" y="3138596"/>
              <a:ext cx="337211" cy="291883"/>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w="9525">
              <a:noFill/>
              <a:round/>
              <a:headEnd/>
              <a:tailEnd/>
            </a:ln>
          </p:spPr>
          <p:txBody>
            <a:bodyPr anchor="ctr"/>
            <a:lstStyle/>
            <a:p>
              <a:pPr algn="ctr"/>
              <a:endParaRPr/>
            </a:p>
          </p:txBody>
        </p:sp>
        <p:sp>
          <p:nvSpPr>
            <p:cNvPr id="18" name="Freeform: Shape 9"/>
            <p:cNvSpPr>
              <a:spLocks/>
            </p:cNvSpPr>
            <p:nvPr/>
          </p:nvSpPr>
          <p:spPr bwMode="auto">
            <a:xfrm>
              <a:off x="3556654" y="3138596"/>
              <a:ext cx="337211" cy="291883"/>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w="9525">
              <a:noFill/>
              <a:round/>
              <a:headEnd/>
              <a:tailEnd/>
            </a:ln>
          </p:spPr>
          <p:txBody>
            <a:bodyPr anchor="ctr"/>
            <a:lstStyle/>
            <a:p>
              <a:pPr algn="ctr"/>
              <a:endParaRPr/>
            </a:p>
          </p:txBody>
        </p:sp>
        <p:sp>
          <p:nvSpPr>
            <p:cNvPr id="19" name="Freeform: Shape 23"/>
            <p:cNvSpPr>
              <a:spLocks/>
            </p:cNvSpPr>
            <p:nvPr/>
          </p:nvSpPr>
          <p:spPr bwMode="auto">
            <a:xfrm>
              <a:off x="4852886" y="2177062"/>
              <a:ext cx="2558932" cy="221495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25"/>
            <p:cNvSpPr>
              <a:spLocks/>
            </p:cNvSpPr>
            <p:nvPr/>
          </p:nvSpPr>
          <p:spPr bwMode="auto">
            <a:xfrm>
              <a:off x="4950834" y="2261844"/>
              <a:ext cx="2363036" cy="2045389"/>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32"/>
            <p:cNvSpPr>
              <a:spLocks/>
            </p:cNvSpPr>
            <p:nvPr/>
          </p:nvSpPr>
          <p:spPr bwMode="auto">
            <a:xfrm>
              <a:off x="1186797" y="2421876"/>
              <a:ext cx="1997147" cy="1728685"/>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40"/>
            <p:cNvSpPr>
              <a:spLocks/>
            </p:cNvSpPr>
            <p:nvPr/>
          </p:nvSpPr>
          <p:spPr bwMode="auto">
            <a:xfrm>
              <a:off x="1124991" y="2368380"/>
              <a:ext cx="2120758" cy="183567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accent2"/>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Freeform: Shape 42"/>
            <p:cNvSpPr>
              <a:spLocks/>
            </p:cNvSpPr>
            <p:nvPr/>
          </p:nvSpPr>
          <p:spPr bwMode="auto">
            <a:xfrm>
              <a:off x="9080759" y="2420195"/>
              <a:ext cx="1997147" cy="1728685"/>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Freeform: Shape 44"/>
            <p:cNvSpPr>
              <a:spLocks/>
            </p:cNvSpPr>
            <p:nvPr/>
          </p:nvSpPr>
          <p:spPr bwMode="auto">
            <a:xfrm>
              <a:off x="9018952" y="2368380"/>
              <a:ext cx="2120758" cy="183567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accent3"/>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椭圆 1"/>
            <p:cNvSpPr/>
            <p:nvPr/>
          </p:nvSpPr>
          <p:spPr>
            <a:xfrm>
              <a:off x="1944592" y="2955307"/>
              <a:ext cx="481557" cy="658460"/>
            </a:xfrm>
            <a:custGeom>
              <a:avLst/>
              <a:gdLst>
                <a:gd name="connsiteX0" fmla="*/ 134581 w 247293"/>
                <a:gd name="connsiteY0" fmla="*/ 234950 h 338138"/>
                <a:gd name="connsiteX1" fmla="*/ 64315 w 247293"/>
                <a:gd name="connsiteY1" fmla="*/ 263872 h 338138"/>
                <a:gd name="connsiteX2" fmla="*/ 56507 w 247293"/>
                <a:gd name="connsiteY2" fmla="*/ 286222 h 338138"/>
                <a:gd name="connsiteX3" fmla="*/ 69520 w 247293"/>
                <a:gd name="connsiteY3" fmla="*/ 308571 h 338138"/>
                <a:gd name="connsiteX4" fmla="*/ 92942 w 247293"/>
                <a:gd name="connsiteY4" fmla="*/ 319088 h 338138"/>
                <a:gd name="connsiteX5" fmla="*/ 113762 w 247293"/>
                <a:gd name="connsiteY5" fmla="*/ 309885 h 338138"/>
                <a:gd name="connsiteX6" fmla="*/ 134581 w 247293"/>
                <a:gd name="connsiteY6" fmla="*/ 234950 h 338138"/>
                <a:gd name="connsiteX7" fmla="*/ 143444 w 247293"/>
                <a:gd name="connsiteY7" fmla="*/ 214045 h 338138"/>
                <a:gd name="connsiteX8" fmla="*/ 151294 w 247293"/>
                <a:gd name="connsiteY8" fmla="*/ 215365 h 338138"/>
                <a:gd name="connsiteX9" fmla="*/ 155219 w 247293"/>
                <a:gd name="connsiteY9" fmla="*/ 223286 h 338138"/>
                <a:gd name="connsiteX10" fmla="*/ 147369 w 247293"/>
                <a:gd name="connsiteY10" fmla="*/ 264210 h 338138"/>
                <a:gd name="connsiteX11" fmla="*/ 126435 w 247293"/>
                <a:gd name="connsiteY11" fmla="*/ 322296 h 338138"/>
                <a:gd name="connsiteX12" fmla="*/ 92417 w 247293"/>
                <a:gd name="connsiteY12" fmla="*/ 338138 h 338138"/>
                <a:gd name="connsiteX13" fmla="*/ 55782 w 247293"/>
                <a:gd name="connsiteY13" fmla="*/ 323617 h 338138"/>
                <a:gd name="connsiteX14" fmla="*/ 37464 w 247293"/>
                <a:gd name="connsiteY14" fmla="*/ 289293 h 338138"/>
                <a:gd name="connsiteX15" fmla="*/ 49240 w 247293"/>
                <a:gd name="connsiteY15" fmla="*/ 252329 h 338138"/>
                <a:gd name="connsiteX16" fmla="*/ 104192 w 247293"/>
                <a:gd name="connsiteY16" fmla="*/ 224606 h 338138"/>
                <a:gd name="connsiteX17" fmla="*/ 143444 w 247293"/>
                <a:gd name="connsiteY17" fmla="*/ 214045 h 338138"/>
                <a:gd name="connsiteX18" fmla="*/ 225068 w 247293"/>
                <a:gd name="connsiteY18" fmla="*/ 192088 h 338138"/>
                <a:gd name="connsiteX19" fmla="*/ 190451 w 247293"/>
                <a:gd name="connsiteY19" fmla="*/ 206171 h 338138"/>
                <a:gd name="connsiteX20" fmla="*/ 193113 w 247293"/>
                <a:gd name="connsiteY20" fmla="*/ 226655 h 338138"/>
                <a:gd name="connsiteX21" fmla="*/ 205096 w 247293"/>
                <a:gd name="connsiteY21" fmla="*/ 231776 h 338138"/>
                <a:gd name="connsiteX22" fmla="*/ 214417 w 247293"/>
                <a:gd name="connsiteY22" fmla="*/ 227935 h 338138"/>
                <a:gd name="connsiteX23" fmla="*/ 225068 w 247293"/>
                <a:gd name="connsiteY23" fmla="*/ 192088 h 338138"/>
                <a:gd name="connsiteX24" fmla="*/ 233501 w 247293"/>
                <a:gd name="connsiteY24" fmla="*/ 169863 h 338138"/>
                <a:gd name="connsiteX25" fmla="*/ 241465 w 247293"/>
                <a:gd name="connsiteY25" fmla="*/ 172517 h 338138"/>
                <a:gd name="connsiteX26" fmla="*/ 244119 w 247293"/>
                <a:gd name="connsiteY26" fmla="*/ 180481 h 338138"/>
                <a:gd name="connsiteX27" fmla="*/ 240137 w 247293"/>
                <a:gd name="connsiteY27" fmla="*/ 204372 h 338138"/>
                <a:gd name="connsiteX28" fmla="*/ 226865 w 247293"/>
                <a:gd name="connsiteY28" fmla="*/ 240208 h 338138"/>
                <a:gd name="connsiteX29" fmla="*/ 204301 w 247293"/>
                <a:gd name="connsiteY29" fmla="*/ 250826 h 338138"/>
                <a:gd name="connsiteX30" fmla="*/ 180411 w 247293"/>
                <a:gd name="connsiteY30" fmla="*/ 240208 h 338138"/>
                <a:gd name="connsiteX31" fmla="*/ 175102 w 247293"/>
                <a:gd name="connsiteY31" fmla="*/ 193754 h 338138"/>
                <a:gd name="connsiteX32" fmla="*/ 209610 w 247293"/>
                <a:gd name="connsiteY32" fmla="*/ 176499 h 338138"/>
                <a:gd name="connsiteX33" fmla="*/ 233501 w 247293"/>
                <a:gd name="connsiteY33" fmla="*/ 169863 h 338138"/>
                <a:gd name="connsiteX34" fmla="*/ 98069 w 247293"/>
                <a:gd name="connsiteY34" fmla="*/ 115888 h 338138"/>
                <a:gd name="connsiteX35" fmla="*/ 25069 w 247293"/>
                <a:gd name="connsiteY35" fmla="*/ 146221 h 338138"/>
                <a:gd name="connsiteX36" fmla="*/ 17106 w 247293"/>
                <a:gd name="connsiteY36" fmla="*/ 168642 h 338138"/>
                <a:gd name="connsiteX37" fmla="*/ 30378 w 247293"/>
                <a:gd name="connsiteY37" fmla="*/ 191062 h 338138"/>
                <a:gd name="connsiteX38" fmla="*/ 55597 w 247293"/>
                <a:gd name="connsiteY38" fmla="*/ 201613 h 338138"/>
                <a:gd name="connsiteX39" fmla="*/ 76833 w 247293"/>
                <a:gd name="connsiteY39" fmla="*/ 191062 h 338138"/>
                <a:gd name="connsiteX40" fmla="*/ 98069 w 247293"/>
                <a:gd name="connsiteY40" fmla="*/ 115888 h 338138"/>
                <a:gd name="connsiteX41" fmla="*/ 105344 w 247293"/>
                <a:gd name="connsiteY41" fmla="*/ 95250 h 338138"/>
                <a:gd name="connsiteX42" fmla="*/ 114502 w 247293"/>
                <a:gd name="connsiteY42" fmla="*/ 97890 h 338138"/>
                <a:gd name="connsiteX43" fmla="*/ 117119 w 247293"/>
                <a:gd name="connsiteY43" fmla="*/ 105811 h 338138"/>
                <a:gd name="connsiteX44" fmla="*/ 110577 w 247293"/>
                <a:gd name="connsiteY44" fmla="*/ 146735 h 338138"/>
                <a:gd name="connsiteX45" fmla="*/ 89643 w 247293"/>
                <a:gd name="connsiteY45" fmla="*/ 203501 h 338138"/>
                <a:gd name="connsiteX46" fmla="*/ 55625 w 247293"/>
                <a:gd name="connsiteY46" fmla="*/ 220663 h 338138"/>
                <a:gd name="connsiteX47" fmla="*/ 18990 w 247293"/>
                <a:gd name="connsiteY47" fmla="*/ 204821 h 338138"/>
                <a:gd name="connsiteX48" fmla="*/ 673 w 247293"/>
                <a:gd name="connsiteY48" fmla="*/ 171818 h 338138"/>
                <a:gd name="connsiteX49" fmla="*/ 12448 w 247293"/>
                <a:gd name="connsiteY49" fmla="*/ 134854 h 338138"/>
                <a:gd name="connsiteX50" fmla="*/ 66092 w 247293"/>
                <a:gd name="connsiteY50" fmla="*/ 107131 h 338138"/>
                <a:gd name="connsiteX51" fmla="*/ 105344 w 247293"/>
                <a:gd name="connsiteY51" fmla="*/ 95250 h 338138"/>
                <a:gd name="connsiteX52" fmla="*/ 225068 w 247293"/>
                <a:gd name="connsiteY52" fmla="*/ 60325 h 338138"/>
                <a:gd name="connsiteX53" fmla="*/ 153851 w 247293"/>
                <a:gd name="connsiteY53" fmla="*/ 89247 h 338138"/>
                <a:gd name="connsiteX54" fmla="*/ 159126 w 247293"/>
                <a:gd name="connsiteY54" fmla="*/ 135260 h 338138"/>
                <a:gd name="connsiteX55" fmla="*/ 182865 w 247293"/>
                <a:gd name="connsiteY55" fmla="*/ 144463 h 338138"/>
                <a:gd name="connsiteX56" fmla="*/ 203967 w 247293"/>
                <a:gd name="connsiteY56" fmla="*/ 135260 h 338138"/>
                <a:gd name="connsiteX57" fmla="*/ 225068 w 247293"/>
                <a:gd name="connsiteY57" fmla="*/ 60325 h 338138"/>
                <a:gd name="connsiteX58" fmla="*/ 235361 w 247293"/>
                <a:gd name="connsiteY58" fmla="*/ 39403 h 338138"/>
                <a:gd name="connsiteX59" fmla="*/ 243316 w 247293"/>
                <a:gd name="connsiteY59" fmla="*/ 40707 h 338138"/>
                <a:gd name="connsiteX60" fmla="*/ 247293 w 247293"/>
                <a:gd name="connsiteY60" fmla="*/ 48527 h 338138"/>
                <a:gd name="connsiteX61" fmla="*/ 239338 w 247293"/>
                <a:gd name="connsiteY61" fmla="*/ 88933 h 338138"/>
                <a:gd name="connsiteX62" fmla="*/ 219451 w 247293"/>
                <a:gd name="connsiteY62" fmla="*/ 146284 h 338138"/>
                <a:gd name="connsiteX63" fmla="*/ 183654 w 247293"/>
                <a:gd name="connsiteY63" fmla="*/ 161925 h 338138"/>
                <a:gd name="connsiteX64" fmla="*/ 146531 w 247293"/>
                <a:gd name="connsiteY64" fmla="*/ 147587 h 338138"/>
                <a:gd name="connsiteX65" fmla="*/ 127969 w 247293"/>
                <a:gd name="connsiteY65" fmla="*/ 113698 h 338138"/>
                <a:gd name="connsiteX66" fmla="*/ 139901 w 247293"/>
                <a:gd name="connsiteY66" fmla="*/ 77203 h 338138"/>
                <a:gd name="connsiteX67" fmla="*/ 195586 w 247293"/>
                <a:gd name="connsiteY67" fmla="*/ 49831 h 338138"/>
                <a:gd name="connsiteX68" fmla="*/ 235361 w 247293"/>
                <a:gd name="connsiteY68" fmla="*/ 39403 h 338138"/>
                <a:gd name="connsiteX69" fmla="*/ 125056 w 247293"/>
                <a:gd name="connsiteY69" fmla="*/ 22225 h 338138"/>
                <a:gd name="connsiteX70" fmla="*/ 92211 w 247293"/>
                <a:gd name="connsiteY70" fmla="*/ 36677 h 338138"/>
                <a:gd name="connsiteX71" fmla="*/ 94948 w 247293"/>
                <a:gd name="connsiteY71" fmla="*/ 55070 h 338138"/>
                <a:gd name="connsiteX72" fmla="*/ 105897 w 247293"/>
                <a:gd name="connsiteY72" fmla="*/ 60325 h 338138"/>
                <a:gd name="connsiteX73" fmla="*/ 115476 w 247293"/>
                <a:gd name="connsiteY73" fmla="*/ 56384 h 338138"/>
                <a:gd name="connsiteX74" fmla="*/ 125056 w 247293"/>
                <a:gd name="connsiteY74" fmla="*/ 22225 h 338138"/>
                <a:gd name="connsiteX75" fmla="*/ 133828 w 247293"/>
                <a:gd name="connsiteY75" fmla="*/ 0 h 338138"/>
                <a:gd name="connsiteX76" fmla="*/ 141739 w 247293"/>
                <a:gd name="connsiteY76" fmla="*/ 2637 h 338138"/>
                <a:gd name="connsiteX77" fmla="*/ 144376 w 247293"/>
                <a:gd name="connsiteY77" fmla="*/ 10547 h 338138"/>
                <a:gd name="connsiteX78" fmla="*/ 128555 w 247293"/>
                <a:gd name="connsiteY78" fmla="*/ 67240 h 338138"/>
                <a:gd name="connsiteX79" fmla="*/ 106141 w 247293"/>
                <a:gd name="connsiteY79" fmla="*/ 77788 h 338138"/>
                <a:gd name="connsiteX80" fmla="*/ 83728 w 247293"/>
                <a:gd name="connsiteY80" fmla="*/ 68559 h 338138"/>
                <a:gd name="connsiteX81" fmla="*/ 78454 w 247293"/>
                <a:gd name="connsiteY81" fmla="*/ 22413 h 338138"/>
                <a:gd name="connsiteX82" fmla="*/ 133828 w 247293"/>
                <a:gd name="connsiteY8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47293" h="338138">
                  <a:moveTo>
                    <a:pt x="134581" y="234950"/>
                  </a:moveTo>
                  <a:cubicBezTo>
                    <a:pt x="107255" y="241523"/>
                    <a:pt x="72122" y="254670"/>
                    <a:pt x="64315" y="263872"/>
                  </a:cubicBezTo>
                  <a:cubicBezTo>
                    <a:pt x="57809" y="270446"/>
                    <a:pt x="55206" y="278334"/>
                    <a:pt x="56507" y="286222"/>
                  </a:cubicBezTo>
                  <a:cubicBezTo>
                    <a:pt x="57809" y="294110"/>
                    <a:pt x="61712" y="303312"/>
                    <a:pt x="69520" y="308571"/>
                  </a:cubicBezTo>
                  <a:cubicBezTo>
                    <a:pt x="76026" y="315144"/>
                    <a:pt x="85135" y="319088"/>
                    <a:pt x="92942" y="319088"/>
                  </a:cubicBezTo>
                  <a:cubicBezTo>
                    <a:pt x="100749" y="319088"/>
                    <a:pt x="108557" y="316459"/>
                    <a:pt x="113762" y="309885"/>
                  </a:cubicBezTo>
                  <a:cubicBezTo>
                    <a:pt x="122870" y="299368"/>
                    <a:pt x="130678" y="262558"/>
                    <a:pt x="134581" y="234950"/>
                  </a:cubicBezTo>
                  <a:close/>
                  <a:moveTo>
                    <a:pt x="143444" y="214045"/>
                  </a:moveTo>
                  <a:cubicBezTo>
                    <a:pt x="146061" y="212725"/>
                    <a:pt x="149986" y="214045"/>
                    <a:pt x="151294" y="215365"/>
                  </a:cubicBezTo>
                  <a:cubicBezTo>
                    <a:pt x="153911" y="218006"/>
                    <a:pt x="155219" y="220646"/>
                    <a:pt x="155219" y="223286"/>
                  </a:cubicBezTo>
                  <a:cubicBezTo>
                    <a:pt x="153911" y="224606"/>
                    <a:pt x="152602" y="243088"/>
                    <a:pt x="147369" y="264210"/>
                  </a:cubicBezTo>
                  <a:cubicBezTo>
                    <a:pt x="142135" y="294574"/>
                    <a:pt x="134285" y="313055"/>
                    <a:pt x="126435" y="322296"/>
                  </a:cubicBezTo>
                  <a:cubicBezTo>
                    <a:pt x="118584" y="332858"/>
                    <a:pt x="105501" y="338138"/>
                    <a:pt x="92417" y="338138"/>
                  </a:cubicBezTo>
                  <a:cubicBezTo>
                    <a:pt x="79333" y="338138"/>
                    <a:pt x="67557" y="332858"/>
                    <a:pt x="55782" y="323617"/>
                  </a:cubicBezTo>
                  <a:cubicBezTo>
                    <a:pt x="46623" y="314376"/>
                    <a:pt x="38773" y="302494"/>
                    <a:pt x="37464" y="289293"/>
                  </a:cubicBezTo>
                  <a:cubicBezTo>
                    <a:pt x="36156" y="276092"/>
                    <a:pt x="40081" y="262890"/>
                    <a:pt x="49240" y="252329"/>
                  </a:cubicBezTo>
                  <a:cubicBezTo>
                    <a:pt x="57090" y="243088"/>
                    <a:pt x="75408" y="235167"/>
                    <a:pt x="104192" y="224606"/>
                  </a:cubicBezTo>
                  <a:cubicBezTo>
                    <a:pt x="125126" y="218006"/>
                    <a:pt x="142135" y="214045"/>
                    <a:pt x="143444" y="214045"/>
                  </a:cubicBezTo>
                  <a:close/>
                  <a:moveTo>
                    <a:pt x="225068" y="192088"/>
                  </a:moveTo>
                  <a:cubicBezTo>
                    <a:pt x="209091" y="197209"/>
                    <a:pt x="193113" y="202330"/>
                    <a:pt x="190451" y="206171"/>
                  </a:cubicBezTo>
                  <a:cubicBezTo>
                    <a:pt x="183793" y="213852"/>
                    <a:pt x="186456" y="221534"/>
                    <a:pt x="193113" y="226655"/>
                  </a:cubicBezTo>
                  <a:cubicBezTo>
                    <a:pt x="197108" y="230496"/>
                    <a:pt x="201102" y="231776"/>
                    <a:pt x="205096" y="231776"/>
                  </a:cubicBezTo>
                  <a:cubicBezTo>
                    <a:pt x="207759" y="231776"/>
                    <a:pt x="211754" y="230496"/>
                    <a:pt x="214417" y="227935"/>
                  </a:cubicBezTo>
                  <a:cubicBezTo>
                    <a:pt x="217080" y="224094"/>
                    <a:pt x="222405" y="208731"/>
                    <a:pt x="225068" y="192088"/>
                  </a:cubicBezTo>
                  <a:close/>
                  <a:moveTo>
                    <a:pt x="233501" y="169863"/>
                  </a:moveTo>
                  <a:cubicBezTo>
                    <a:pt x="236156" y="169863"/>
                    <a:pt x="238810" y="169863"/>
                    <a:pt x="241465" y="172517"/>
                  </a:cubicBezTo>
                  <a:cubicBezTo>
                    <a:pt x="242792" y="173845"/>
                    <a:pt x="244119" y="177827"/>
                    <a:pt x="244119" y="180481"/>
                  </a:cubicBezTo>
                  <a:cubicBezTo>
                    <a:pt x="244119" y="180481"/>
                    <a:pt x="242792" y="191099"/>
                    <a:pt x="240137" y="204372"/>
                  </a:cubicBezTo>
                  <a:cubicBezTo>
                    <a:pt x="234828" y="228263"/>
                    <a:pt x="230847" y="236226"/>
                    <a:pt x="226865" y="240208"/>
                  </a:cubicBezTo>
                  <a:cubicBezTo>
                    <a:pt x="221556" y="246844"/>
                    <a:pt x="212265" y="250826"/>
                    <a:pt x="204301" y="250826"/>
                  </a:cubicBezTo>
                  <a:cubicBezTo>
                    <a:pt x="195011" y="250826"/>
                    <a:pt x="187047" y="246844"/>
                    <a:pt x="180411" y="240208"/>
                  </a:cubicBezTo>
                  <a:cubicBezTo>
                    <a:pt x="165811" y="228263"/>
                    <a:pt x="163156" y="207026"/>
                    <a:pt x="175102" y="193754"/>
                  </a:cubicBezTo>
                  <a:cubicBezTo>
                    <a:pt x="179083" y="189772"/>
                    <a:pt x="185720" y="184463"/>
                    <a:pt x="209610" y="176499"/>
                  </a:cubicBezTo>
                  <a:cubicBezTo>
                    <a:pt x="221556" y="172517"/>
                    <a:pt x="232174" y="169863"/>
                    <a:pt x="233501" y="169863"/>
                  </a:cubicBezTo>
                  <a:close/>
                  <a:moveTo>
                    <a:pt x="98069" y="115888"/>
                  </a:moveTo>
                  <a:cubicBezTo>
                    <a:pt x="70197" y="123801"/>
                    <a:pt x="34360" y="135671"/>
                    <a:pt x="25069" y="146221"/>
                  </a:cubicBezTo>
                  <a:cubicBezTo>
                    <a:pt x="19760" y="152816"/>
                    <a:pt x="17106" y="160729"/>
                    <a:pt x="17106" y="168642"/>
                  </a:cubicBezTo>
                  <a:cubicBezTo>
                    <a:pt x="18433" y="176555"/>
                    <a:pt x="23742" y="184468"/>
                    <a:pt x="30378" y="191062"/>
                  </a:cubicBezTo>
                  <a:cubicBezTo>
                    <a:pt x="38342" y="197656"/>
                    <a:pt x="46306" y="201613"/>
                    <a:pt x="55597" y="201613"/>
                  </a:cubicBezTo>
                  <a:cubicBezTo>
                    <a:pt x="63560" y="201613"/>
                    <a:pt x="70197" y="197656"/>
                    <a:pt x="76833" y="191062"/>
                  </a:cubicBezTo>
                  <a:cubicBezTo>
                    <a:pt x="84797" y="181830"/>
                    <a:pt x="92760" y="144903"/>
                    <a:pt x="98069" y="115888"/>
                  </a:cubicBezTo>
                  <a:close/>
                  <a:moveTo>
                    <a:pt x="105344" y="95250"/>
                  </a:moveTo>
                  <a:cubicBezTo>
                    <a:pt x="109269" y="95250"/>
                    <a:pt x="111886" y="95250"/>
                    <a:pt x="114502" y="97890"/>
                  </a:cubicBezTo>
                  <a:cubicBezTo>
                    <a:pt x="115811" y="99210"/>
                    <a:pt x="117119" y="103171"/>
                    <a:pt x="117119" y="105811"/>
                  </a:cubicBezTo>
                  <a:cubicBezTo>
                    <a:pt x="117119" y="105811"/>
                    <a:pt x="114502" y="125613"/>
                    <a:pt x="110577" y="146735"/>
                  </a:cubicBezTo>
                  <a:cubicBezTo>
                    <a:pt x="104035" y="177098"/>
                    <a:pt x="97493" y="195580"/>
                    <a:pt x="89643" y="203501"/>
                  </a:cubicBezTo>
                  <a:cubicBezTo>
                    <a:pt x="80484" y="214062"/>
                    <a:pt x="68709" y="220663"/>
                    <a:pt x="55625" y="220663"/>
                  </a:cubicBezTo>
                  <a:cubicBezTo>
                    <a:pt x="42541" y="220663"/>
                    <a:pt x="29457" y="215382"/>
                    <a:pt x="18990" y="204821"/>
                  </a:cubicBezTo>
                  <a:cubicBezTo>
                    <a:pt x="8523" y="195580"/>
                    <a:pt x="1981" y="183699"/>
                    <a:pt x="673" y="171818"/>
                  </a:cubicBezTo>
                  <a:cubicBezTo>
                    <a:pt x="-1944" y="157296"/>
                    <a:pt x="3289" y="144095"/>
                    <a:pt x="12448" y="134854"/>
                  </a:cubicBezTo>
                  <a:cubicBezTo>
                    <a:pt x="20298" y="125613"/>
                    <a:pt x="37307" y="116372"/>
                    <a:pt x="66092" y="107131"/>
                  </a:cubicBezTo>
                  <a:cubicBezTo>
                    <a:pt x="87026" y="100531"/>
                    <a:pt x="105344" y="95250"/>
                    <a:pt x="105344" y="95250"/>
                  </a:cubicBezTo>
                  <a:close/>
                  <a:moveTo>
                    <a:pt x="225068" y="60325"/>
                  </a:moveTo>
                  <a:cubicBezTo>
                    <a:pt x="198691" y="68213"/>
                    <a:pt x="161764" y="80045"/>
                    <a:pt x="153851" y="89247"/>
                  </a:cubicBezTo>
                  <a:cubicBezTo>
                    <a:pt x="139343" y="105023"/>
                    <a:pt x="145937" y="123428"/>
                    <a:pt x="159126" y="135260"/>
                  </a:cubicBezTo>
                  <a:cubicBezTo>
                    <a:pt x="165720" y="141834"/>
                    <a:pt x="174952" y="144463"/>
                    <a:pt x="182865" y="144463"/>
                  </a:cubicBezTo>
                  <a:cubicBezTo>
                    <a:pt x="190778" y="144463"/>
                    <a:pt x="198691" y="141834"/>
                    <a:pt x="203967" y="135260"/>
                  </a:cubicBezTo>
                  <a:cubicBezTo>
                    <a:pt x="213199" y="124743"/>
                    <a:pt x="221112" y="87933"/>
                    <a:pt x="225068" y="60325"/>
                  </a:cubicBezTo>
                  <a:close/>
                  <a:moveTo>
                    <a:pt x="235361" y="39403"/>
                  </a:moveTo>
                  <a:cubicBezTo>
                    <a:pt x="238012" y="38100"/>
                    <a:pt x="241990" y="39403"/>
                    <a:pt x="243316" y="40707"/>
                  </a:cubicBezTo>
                  <a:cubicBezTo>
                    <a:pt x="245967" y="43314"/>
                    <a:pt x="247293" y="45920"/>
                    <a:pt x="247293" y="48527"/>
                  </a:cubicBezTo>
                  <a:cubicBezTo>
                    <a:pt x="245967" y="49831"/>
                    <a:pt x="244642" y="68079"/>
                    <a:pt x="239338" y="88933"/>
                  </a:cubicBezTo>
                  <a:cubicBezTo>
                    <a:pt x="234035" y="118912"/>
                    <a:pt x="226080" y="137160"/>
                    <a:pt x="219451" y="146284"/>
                  </a:cubicBezTo>
                  <a:cubicBezTo>
                    <a:pt x="210170" y="156711"/>
                    <a:pt x="196912" y="161925"/>
                    <a:pt x="183654" y="161925"/>
                  </a:cubicBezTo>
                  <a:cubicBezTo>
                    <a:pt x="170395" y="161925"/>
                    <a:pt x="158463" y="156711"/>
                    <a:pt x="146531" y="147587"/>
                  </a:cubicBezTo>
                  <a:cubicBezTo>
                    <a:pt x="137250" y="138463"/>
                    <a:pt x="130621" y="126733"/>
                    <a:pt x="127969" y="113698"/>
                  </a:cubicBezTo>
                  <a:cubicBezTo>
                    <a:pt x="126643" y="100664"/>
                    <a:pt x="130621" y="87630"/>
                    <a:pt x="139901" y="77203"/>
                  </a:cubicBezTo>
                  <a:cubicBezTo>
                    <a:pt x="147856" y="68079"/>
                    <a:pt x="166418" y="60258"/>
                    <a:pt x="195586" y="49831"/>
                  </a:cubicBezTo>
                  <a:cubicBezTo>
                    <a:pt x="216799" y="43314"/>
                    <a:pt x="234035" y="39403"/>
                    <a:pt x="235361" y="39403"/>
                  </a:cubicBezTo>
                  <a:close/>
                  <a:moveTo>
                    <a:pt x="125056" y="22225"/>
                  </a:moveTo>
                  <a:cubicBezTo>
                    <a:pt x="110002" y="27480"/>
                    <a:pt x="94948" y="32735"/>
                    <a:pt x="92211" y="36677"/>
                  </a:cubicBezTo>
                  <a:cubicBezTo>
                    <a:pt x="85368" y="43246"/>
                    <a:pt x="89474" y="49815"/>
                    <a:pt x="94948" y="55070"/>
                  </a:cubicBezTo>
                  <a:cubicBezTo>
                    <a:pt x="97685" y="57697"/>
                    <a:pt x="101791" y="60325"/>
                    <a:pt x="105897" y="60325"/>
                  </a:cubicBezTo>
                  <a:cubicBezTo>
                    <a:pt x="108634" y="60325"/>
                    <a:pt x="112739" y="59011"/>
                    <a:pt x="115476" y="56384"/>
                  </a:cubicBezTo>
                  <a:cubicBezTo>
                    <a:pt x="118213" y="52442"/>
                    <a:pt x="122319" y="37990"/>
                    <a:pt x="125056" y="22225"/>
                  </a:cubicBezTo>
                  <a:close/>
                  <a:moveTo>
                    <a:pt x="133828" y="0"/>
                  </a:moveTo>
                  <a:cubicBezTo>
                    <a:pt x="136465" y="0"/>
                    <a:pt x="139102" y="0"/>
                    <a:pt x="141739" y="2637"/>
                  </a:cubicBezTo>
                  <a:cubicBezTo>
                    <a:pt x="144376" y="3955"/>
                    <a:pt x="145694" y="7911"/>
                    <a:pt x="144376" y="10547"/>
                  </a:cubicBezTo>
                  <a:cubicBezTo>
                    <a:pt x="143057" y="21095"/>
                    <a:pt x="137784" y="55374"/>
                    <a:pt x="128555" y="67240"/>
                  </a:cubicBezTo>
                  <a:cubicBezTo>
                    <a:pt x="121962" y="73833"/>
                    <a:pt x="114052" y="77788"/>
                    <a:pt x="106141" y="77788"/>
                  </a:cubicBezTo>
                  <a:cubicBezTo>
                    <a:pt x="98230" y="77788"/>
                    <a:pt x="90320" y="73833"/>
                    <a:pt x="83728" y="68559"/>
                  </a:cubicBezTo>
                  <a:cubicBezTo>
                    <a:pt x="69225" y="55374"/>
                    <a:pt x="67906" y="35598"/>
                    <a:pt x="78454" y="22413"/>
                  </a:cubicBezTo>
                  <a:cubicBezTo>
                    <a:pt x="89001" y="11866"/>
                    <a:pt x="123281" y="2637"/>
                    <a:pt x="1338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p>
          </p:txBody>
        </p:sp>
        <p:sp>
          <p:nvSpPr>
            <p:cNvPr id="57" name="椭圆 53"/>
            <p:cNvSpPr/>
            <p:nvPr/>
          </p:nvSpPr>
          <p:spPr>
            <a:xfrm>
              <a:off x="5801340" y="2955307"/>
              <a:ext cx="589321" cy="658460"/>
            </a:xfrm>
            <a:custGeom>
              <a:avLst/>
              <a:gdLst>
                <a:gd name="connsiteX0" fmla="*/ 151666 w 301212"/>
                <a:gd name="connsiteY0" fmla="*/ 293687 h 336550"/>
                <a:gd name="connsiteX1" fmla="*/ 141275 w 301212"/>
                <a:gd name="connsiteY1" fmla="*/ 298883 h 336550"/>
                <a:gd name="connsiteX2" fmla="*/ 137379 w 301212"/>
                <a:gd name="connsiteY2" fmla="*/ 307975 h 336550"/>
                <a:gd name="connsiteX3" fmla="*/ 141275 w 301212"/>
                <a:gd name="connsiteY3" fmla="*/ 318366 h 336550"/>
                <a:gd name="connsiteX4" fmla="*/ 151666 w 301212"/>
                <a:gd name="connsiteY4" fmla="*/ 322262 h 336550"/>
                <a:gd name="connsiteX5" fmla="*/ 165954 w 301212"/>
                <a:gd name="connsiteY5" fmla="*/ 307975 h 336550"/>
                <a:gd name="connsiteX6" fmla="*/ 151666 w 301212"/>
                <a:gd name="connsiteY6" fmla="*/ 293687 h 336550"/>
                <a:gd name="connsiteX7" fmla="*/ 272317 w 301212"/>
                <a:gd name="connsiteY7" fmla="*/ 223837 h 336550"/>
                <a:gd name="connsiteX8" fmla="*/ 260627 w 301212"/>
                <a:gd name="connsiteY8" fmla="*/ 231630 h 336550"/>
                <a:gd name="connsiteX9" fmla="*/ 259328 w 301212"/>
                <a:gd name="connsiteY9" fmla="*/ 242021 h 336550"/>
                <a:gd name="connsiteX10" fmla="*/ 265822 w 301212"/>
                <a:gd name="connsiteY10" fmla="*/ 251113 h 336550"/>
                <a:gd name="connsiteX11" fmla="*/ 272317 w 301212"/>
                <a:gd name="connsiteY11" fmla="*/ 252412 h 336550"/>
                <a:gd name="connsiteX12" fmla="*/ 284007 w 301212"/>
                <a:gd name="connsiteY12" fmla="*/ 245918 h 336550"/>
                <a:gd name="connsiteX13" fmla="*/ 286604 w 301212"/>
                <a:gd name="connsiteY13" fmla="*/ 234228 h 336550"/>
                <a:gd name="connsiteX14" fmla="*/ 278811 w 301212"/>
                <a:gd name="connsiteY14" fmla="*/ 226435 h 336550"/>
                <a:gd name="connsiteX15" fmla="*/ 272317 w 301212"/>
                <a:gd name="connsiteY15" fmla="*/ 223837 h 336550"/>
                <a:gd name="connsiteX16" fmla="*/ 29567 w 301212"/>
                <a:gd name="connsiteY16" fmla="*/ 223837 h 336550"/>
                <a:gd name="connsiteX17" fmla="*/ 23009 w 301212"/>
                <a:gd name="connsiteY17" fmla="*/ 226435 h 336550"/>
                <a:gd name="connsiteX18" fmla="*/ 15141 w 301212"/>
                <a:gd name="connsiteY18" fmla="*/ 234228 h 336550"/>
                <a:gd name="connsiteX19" fmla="*/ 17764 w 301212"/>
                <a:gd name="connsiteY19" fmla="*/ 245918 h 336550"/>
                <a:gd name="connsiteX20" fmla="*/ 29567 w 301212"/>
                <a:gd name="connsiteY20" fmla="*/ 252412 h 336550"/>
                <a:gd name="connsiteX21" fmla="*/ 36124 w 301212"/>
                <a:gd name="connsiteY21" fmla="*/ 251113 h 336550"/>
                <a:gd name="connsiteX22" fmla="*/ 41369 w 301212"/>
                <a:gd name="connsiteY22" fmla="*/ 231630 h 336550"/>
                <a:gd name="connsiteX23" fmla="*/ 29567 w 301212"/>
                <a:gd name="connsiteY23" fmla="*/ 223837 h 336550"/>
                <a:gd name="connsiteX24" fmla="*/ 158016 w 301212"/>
                <a:gd name="connsiteY24" fmla="*/ 179387 h 336550"/>
                <a:gd name="connsiteX25" fmla="*/ 158016 w 301212"/>
                <a:gd name="connsiteY25" fmla="*/ 204787 h 336550"/>
                <a:gd name="connsiteX26" fmla="*/ 172303 w 301212"/>
                <a:gd name="connsiteY26" fmla="*/ 204787 h 336550"/>
                <a:gd name="connsiteX27" fmla="*/ 180241 w 301212"/>
                <a:gd name="connsiteY27" fmla="*/ 193674 h 336550"/>
                <a:gd name="connsiteX28" fmla="*/ 143729 w 301212"/>
                <a:gd name="connsiteY28" fmla="*/ 179387 h 336550"/>
                <a:gd name="connsiteX29" fmla="*/ 121504 w 301212"/>
                <a:gd name="connsiteY29" fmla="*/ 193674 h 336550"/>
                <a:gd name="connsiteX30" fmla="*/ 129441 w 301212"/>
                <a:gd name="connsiteY30" fmla="*/ 204787 h 336550"/>
                <a:gd name="connsiteX31" fmla="*/ 143729 w 301212"/>
                <a:gd name="connsiteY31" fmla="*/ 204787 h 336550"/>
                <a:gd name="connsiteX32" fmla="*/ 186591 w 301212"/>
                <a:gd name="connsiteY32" fmla="*/ 155575 h 336550"/>
                <a:gd name="connsiteX33" fmla="*/ 165954 w 301212"/>
                <a:gd name="connsiteY33" fmla="*/ 168275 h 336550"/>
                <a:gd name="connsiteX34" fmla="*/ 186591 w 301212"/>
                <a:gd name="connsiteY34" fmla="*/ 179388 h 336550"/>
                <a:gd name="connsiteX35" fmla="*/ 194529 w 301212"/>
                <a:gd name="connsiteY35" fmla="*/ 168275 h 336550"/>
                <a:gd name="connsiteX36" fmla="*/ 115153 w 301212"/>
                <a:gd name="connsiteY36" fmla="*/ 155575 h 336550"/>
                <a:gd name="connsiteX37" fmla="*/ 107216 w 301212"/>
                <a:gd name="connsiteY37" fmla="*/ 168275 h 336550"/>
                <a:gd name="connsiteX38" fmla="*/ 115153 w 301212"/>
                <a:gd name="connsiteY38" fmla="*/ 179388 h 336550"/>
                <a:gd name="connsiteX39" fmla="*/ 137379 w 301212"/>
                <a:gd name="connsiteY39" fmla="*/ 168275 h 336550"/>
                <a:gd name="connsiteX40" fmla="*/ 158016 w 301212"/>
                <a:gd name="connsiteY40" fmla="*/ 131762 h 336550"/>
                <a:gd name="connsiteX41" fmla="*/ 158016 w 301212"/>
                <a:gd name="connsiteY41" fmla="*/ 155575 h 336550"/>
                <a:gd name="connsiteX42" fmla="*/ 180241 w 301212"/>
                <a:gd name="connsiteY42" fmla="*/ 142874 h 336550"/>
                <a:gd name="connsiteX43" fmla="*/ 172303 w 301212"/>
                <a:gd name="connsiteY43" fmla="*/ 131762 h 336550"/>
                <a:gd name="connsiteX44" fmla="*/ 129441 w 301212"/>
                <a:gd name="connsiteY44" fmla="*/ 131762 h 336550"/>
                <a:gd name="connsiteX45" fmla="*/ 121504 w 301212"/>
                <a:gd name="connsiteY45" fmla="*/ 142874 h 336550"/>
                <a:gd name="connsiteX46" fmla="*/ 143729 w 301212"/>
                <a:gd name="connsiteY46" fmla="*/ 155575 h 336550"/>
                <a:gd name="connsiteX47" fmla="*/ 143729 w 301212"/>
                <a:gd name="connsiteY47" fmla="*/ 131762 h 336550"/>
                <a:gd name="connsiteX48" fmla="*/ 272317 w 301212"/>
                <a:gd name="connsiteY48" fmla="*/ 84137 h 336550"/>
                <a:gd name="connsiteX49" fmla="*/ 265822 w 301212"/>
                <a:gd name="connsiteY49" fmla="*/ 85436 h 336550"/>
                <a:gd name="connsiteX50" fmla="*/ 259328 w 301212"/>
                <a:gd name="connsiteY50" fmla="*/ 94528 h 336550"/>
                <a:gd name="connsiteX51" fmla="*/ 260627 w 301212"/>
                <a:gd name="connsiteY51" fmla="*/ 104919 h 336550"/>
                <a:gd name="connsiteX52" fmla="*/ 272317 w 301212"/>
                <a:gd name="connsiteY52" fmla="*/ 112712 h 336550"/>
                <a:gd name="connsiteX53" fmla="*/ 278811 w 301212"/>
                <a:gd name="connsiteY53" fmla="*/ 110114 h 336550"/>
                <a:gd name="connsiteX54" fmla="*/ 286604 w 301212"/>
                <a:gd name="connsiteY54" fmla="*/ 102321 h 336550"/>
                <a:gd name="connsiteX55" fmla="*/ 284007 w 301212"/>
                <a:gd name="connsiteY55" fmla="*/ 90631 h 336550"/>
                <a:gd name="connsiteX56" fmla="*/ 272317 w 301212"/>
                <a:gd name="connsiteY56" fmla="*/ 84137 h 336550"/>
                <a:gd name="connsiteX57" fmla="*/ 29291 w 301212"/>
                <a:gd name="connsiteY57" fmla="*/ 84137 h 336550"/>
                <a:gd name="connsiteX58" fmla="*/ 17488 w 301212"/>
                <a:gd name="connsiteY58" fmla="*/ 90631 h 336550"/>
                <a:gd name="connsiteX59" fmla="*/ 22734 w 301212"/>
                <a:gd name="connsiteY59" fmla="*/ 110114 h 336550"/>
                <a:gd name="connsiteX60" fmla="*/ 29291 w 301212"/>
                <a:gd name="connsiteY60" fmla="*/ 112712 h 336550"/>
                <a:gd name="connsiteX61" fmla="*/ 41094 w 301212"/>
                <a:gd name="connsiteY61" fmla="*/ 104919 h 336550"/>
                <a:gd name="connsiteX62" fmla="*/ 42405 w 301212"/>
                <a:gd name="connsiteY62" fmla="*/ 94528 h 336550"/>
                <a:gd name="connsiteX63" fmla="*/ 35848 w 301212"/>
                <a:gd name="connsiteY63" fmla="*/ 85436 h 336550"/>
                <a:gd name="connsiteX64" fmla="*/ 29291 w 301212"/>
                <a:gd name="connsiteY64" fmla="*/ 84137 h 336550"/>
                <a:gd name="connsiteX65" fmla="*/ 151667 w 301212"/>
                <a:gd name="connsiteY65" fmla="*/ 14287 h 336550"/>
                <a:gd name="connsiteX66" fmla="*/ 137379 w 301212"/>
                <a:gd name="connsiteY66" fmla="*/ 28575 h 336550"/>
                <a:gd name="connsiteX67" fmla="*/ 151667 w 301212"/>
                <a:gd name="connsiteY67" fmla="*/ 42863 h 336550"/>
                <a:gd name="connsiteX68" fmla="*/ 165955 w 301212"/>
                <a:gd name="connsiteY68" fmla="*/ 28575 h 336550"/>
                <a:gd name="connsiteX69" fmla="*/ 151667 w 301212"/>
                <a:gd name="connsiteY69" fmla="*/ 14287 h 336550"/>
                <a:gd name="connsiteX70" fmla="*/ 150605 w 301212"/>
                <a:gd name="connsiteY70" fmla="*/ 0 h 336550"/>
                <a:gd name="connsiteX71" fmla="*/ 179659 w 301212"/>
                <a:gd name="connsiteY71" fmla="*/ 28922 h 336550"/>
                <a:gd name="connsiteX72" fmla="*/ 157209 w 301212"/>
                <a:gd name="connsiteY72" fmla="*/ 56530 h 336550"/>
                <a:gd name="connsiteX73" fmla="*/ 157209 w 301212"/>
                <a:gd name="connsiteY73" fmla="*/ 81508 h 336550"/>
                <a:gd name="connsiteX74" fmla="*/ 184942 w 301212"/>
                <a:gd name="connsiteY74" fmla="*/ 57844 h 336550"/>
                <a:gd name="connsiteX75" fmla="*/ 194186 w 301212"/>
                <a:gd name="connsiteY75" fmla="*/ 68361 h 336550"/>
                <a:gd name="connsiteX76" fmla="*/ 157209 w 301212"/>
                <a:gd name="connsiteY76" fmla="*/ 99913 h 336550"/>
                <a:gd name="connsiteX77" fmla="*/ 157209 w 301212"/>
                <a:gd name="connsiteY77" fmla="*/ 117003 h 336550"/>
                <a:gd name="connsiteX78" fmla="*/ 180980 w 301212"/>
                <a:gd name="connsiteY78" fmla="*/ 117003 h 336550"/>
                <a:gd name="connsiteX79" fmla="*/ 191545 w 301212"/>
                <a:gd name="connsiteY79" fmla="*/ 136723 h 336550"/>
                <a:gd name="connsiteX80" fmla="*/ 206072 w 301212"/>
                <a:gd name="connsiteY80" fmla="*/ 127521 h 336550"/>
                <a:gd name="connsiteX81" fmla="*/ 215317 w 301212"/>
                <a:gd name="connsiteY81" fmla="*/ 81508 h 336550"/>
                <a:gd name="connsiteX82" fmla="*/ 229844 w 301212"/>
                <a:gd name="connsiteY82" fmla="*/ 84137 h 336550"/>
                <a:gd name="connsiteX83" fmla="*/ 221920 w 301212"/>
                <a:gd name="connsiteY83" fmla="*/ 118318 h 336550"/>
                <a:gd name="connsiteX84" fmla="*/ 244371 w 301212"/>
                <a:gd name="connsiteY84" fmla="*/ 106486 h 336550"/>
                <a:gd name="connsiteX85" fmla="*/ 244371 w 301212"/>
                <a:gd name="connsiteY85" fmla="*/ 90710 h 336550"/>
                <a:gd name="connsiteX86" fmla="*/ 257577 w 301212"/>
                <a:gd name="connsiteY86" fmla="*/ 73620 h 336550"/>
                <a:gd name="connsiteX87" fmla="*/ 272105 w 301212"/>
                <a:gd name="connsiteY87" fmla="*/ 69676 h 336550"/>
                <a:gd name="connsiteX88" fmla="*/ 297197 w 301212"/>
                <a:gd name="connsiteY88" fmla="*/ 84137 h 336550"/>
                <a:gd name="connsiteX89" fmla="*/ 299838 w 301212"/>
                <a:gd name="connsiteY89" fmla="*/ 105172 h 336550"/>
                <a:gd name="connsiteX90" fmla="*/ 286632 w 301212"/>
                <a:gd name="connsiteY90" fmla="*/ 123577 h 336550"/>
                <a:gd name="connsiteX91" fmla="*/ 272105 w 301212"/>
                <a:gd name="connsiteY91" fmla="*/ 127521 h 336550"/>
                <a:gd name="connsiteX92" fmla="*/ 252295 w 301212"/>
                <a:gd name="connsiteY92" fmla="*/ 118318 h 336550"/>
                <a:gd name="connsiteX93" fmla="*/ 229844 w 301212"/>
                <a:gd name="connsiteY93" fmla="*/ 131465 h 336550"/>
                <a:gd name="connsiteX94" fmla="*/ 264181 w 301212"/>
                <a:gd name="connsiteY94" fmla="*/ 143296 h 336550"/>
                <a:gd name="connsiteX95" fmla="*/ 258898 w 301212"/>
                <a:gd name="connsiteY95" fmla="*/ 156443 h 336550"/>
                <a:gd name="connsiteX96" fmla="*/ 212675 w 301212"/>
                <a:gd name="connsiteY96" fmla="*/ 140667 h 336550"/>
                <a:gd name="connsiteX97" fmla="*/ 199469 w 301212"/>
                <a:gd name="connsiteY97" fmla="*/ 148555 h 336550"/>
                <a:gd name="connsiteX98" fmla="*/ 210034 w 301212"/>
                <a:gd name="connsiteY98" fmla="*/ 168275 h 336550"/>
                <a:gd name="connsiteX99" fmla="*/ 199469 w 301212"/>
                <a:gd name="connsiteY99" fmla="*/ 187994 h 336550"/>
                <a:gd name="connsiteX100" fmla="*/ 212675 w 301212"/>
                <a:gd name="connsiteY100" fmla="*/ 195882 h 336550"/>
                <a:gd name="connsiteX101" fmla="*/ 258898 w 301212"/>
                <a:gd name="connsiteY101" fmla="*/ 180107 h 336550"/>
                <a:gd name="connsiteX102" fmla="*/ 264181 w 301212"/>
                <a:gd name="connsiteY102" fmla="*/ 193253 h 336550"/>
                <a:gd name="connsiteX103" fmla="*/ 229844 w 301212"/>
                <a:gd name="connsiteY103" fmla="*/ 205085 h 336550"/>
                <a:gd name="connsiteX104" fmla="*/ 252295 w 301212"/>
                <a:gd name="connsiteY104" fmla="*/ 218231 h 336550"/>
                <a:gd name="connsiteX105" fmla="*/ 272105 w 301212"/>
                <a:gd name="connsiteY105" fmla="*/ 209029 h 336550"/>
                <a:gd name="connsiteX106" fmla="*/ 286632 w 301212"/>
                <a:gd name="connsiteY106" fmla="*/ 212973 h 336550"/>
                <a:gd name="connsiteX107" fmla="*/ 299838 w 301212"/>
                <a:gd name="connsiteY107" fmla="*/ 231378 h 336550"/>
                <a:gd name="connsiteX108" fmla="*/ 297197 w 301212"/>
                <a:gd name="connsiteY108" fmla="*/ 252413 h 336550"/>
                <a:gd name="connsiteX109" fmla="*/ 272105 w 301212"/>
                <a:gd name="connsiteY109" fmla="*/ 266874 h 336550"/>
                <a:gd name="connsiteX110" fmla="*/ 257577 w 301212"/>
                <a:gd name="connsiteY110" fmla="*/ 262930 h 336550"/>
                <a:gd name="connsiteX111" fmla="*/ 244371 w 301212"/>
                <a:gd name="connsiteY111" fmla="*/ 245839 h 336550"/>
                <a:gd name="connsiteX112" fmla="*/ 244371 w 301212"/>
                <a:gd name="connsiteY112" fmla="*/ 230064 h 336550"/>
                <a:gd name="connsiteX113" fmla="*/ 221920 w 301212"/>
                <a:gd name="connsiteY113" fmla="*/ 218231 h 336550"/>
                <a:gd name="connsiteX114" fmla="*/ 229844 w 301212"/>
                <a:gd name="connsiteY114" fmla="*/ 252413 h 336550"/>
                <a:gd name="connsiteX115" fmla="*/ 215317 w 301212"/>
                <a:gd name="connsiteY115" fmla="*/ 255042 h 336550"/>
                <a:gd name="connsiteX116" fmla="*/ 206072 w 301212"/>
                <a:gd name="connsiteY116" fmla="*/ 209029 h 336550"/>
                <a:gd name="connsiteX117" fmla="*/ 191545 w 301212"/>
                <a:gd name="connsiteY117" fmla="*/ 199826 h 336550"/>
                <a:gd name="connsiteX118" fmla="*/ 180980 w 301212"/>
                <a:gd name="connsiteY118" fmla="*/ 219546 h 336550"/>
                <a:gd name="connsiteX119" fmla="*/ 157209 w 301212"/>
                <a:gd name="connsiteY119" fmla="*/ 219546 h 336550"/>
                <a:gd name="connsiteX120" fmla="*/ 157209 w 301212"/>
                <a:gd name="connsiteY120" fmla="*/ 236637 h 336550"/>
                <a:gd name="connsiteX121" fmla="*/ 194186 w 301212"/>
                <a:gd name="connsiteY121" fmla="*/ 268189 h 336550"/>
                <a:gd name="connsiteX122" fmla="*/ 184942 w 301212"/>
                <a:gd name="connsiteY122" fmla="*/ 278706 h 336550"/>
                <a:gd name="connsiteX123" fmla="*/ 157209 w 301212"/>
                <a:gd name="connsiteY123" fmla="*/ 255042 h 336550"/>
                <a:gd name="connsiteX124" fmla="*/ 157209 w 301212"/>
                <a:gd name="connsiteY124" fmla="*/ 280020 h 336550"/>
                <a:gd name="connsiteX125" fmla="*/ 179659 w 301212"/>
                <a:gd name="connsiteY125" fmla="*/ 307628 h 336550"/>
                <a:gd name="connsiteX126" fmla="*/ 150605 w 301212"/>
                <a:gd name="connsiteY126" fmla="*/ 336550 h 336550"/>
                <a:gd name="connsiteX127" fmla="*/ 130796 w 301212"/>
                <a:gd name="connsiteY127" fmla="*/ 328662 h 336550"/>
                <a:gd name="connsiteX128" fmla="*/ 121551 w 301212"/>
                <a:gd name="connsiteY128" fmla="*/ 307628 h 336550"/>
                <a:gd name="connsiteX129" fmla="*/ 130796 w 301212"/>
                <a:gd name="connsiteY129" fmla="*/ 287908 h 336550"/>
                <a:gd name="connsiteX130" fmla="*/ 144002 w 301212"/>
                <a:gd name="connsiteY130" fmla="*/ 280020 h 336550"/>
                <a:gd name="connsiteX131" fmla="*/ 144002 w 301212"/>
                <a:gd name="connsiteY131" fmla="*/ 255042 h 336550"/>
                <a:gd name="connsiteX132" fmla="*/ 116269 w 301212"/>
                <a:gd name="connsiteY132" fmla="*/ 278706 h 336550"/>
                <a:gd name="connsiteX133" fmla="*/ 107024 w 301212"/>
                <a:gd name="connsiteY133" fmla="*/ 268189 h 336550"/>
                <a:gd name="connsiteX134" fmla="*/ 144002 w 301212"/>
                <a:gd name="connsiteY134" fmla="*/ 236637 h 336550"/>
                <a:gd name="connsiteX135" fmla="*/ 144002 w 301212"/>
                <a:gd name="connsiteY135" fmla="*/ 219546 h 336550"/>
                <a:gd name="connsiteX136" fmla="*/ 120231 w 301212"/>
                <a:gd name="connsiteY136" fmla="*/ 219546 h 336550"/>
                <a:gd name="connsiteX137" fmla="*/ 109666 w 301212"/>
                <a:gd name="connsiteY137" fmla="*/ 199826 h 336550"/>
                <a:gd name="connsiteX138" fmla="*/ 95139 w 301212"/>
                <a:gd name="connsiteY138" fmla="*/ 209029 h 336550"/>
                <a:gd name="connsiteX139" fmla="*/ 85894 w 301212"/>
                <a:gd name="connsiteY139" fmla="*/ 255042 h 336550"/>
                <a:gd name="connsiteX140" fmla="*/ 71367 w 301212"/>
                <a:gd name="connsiteY140" fmla="*/ 252413 h 336550"/>
                <a:gd name="connsiteX141" fmla="*/ 79291 w 301212"/>
                <a:gd name="connsiteY141" fmla="*/ 218231 h 336550"/>
                <a:gd name="connsiteX142" fmla="*/ 56840 w 301212"/>
                <a:gd name="connsiteY142" fmla="*/ 230064 h 336550"/>
                <a:gd name="connsiteX143" fmla="*/ 43634 w 301212"/>
                <a:gd name="connsiteY143" fmla="*/ 262930 h 336550"/>
                <a:gd name="connsiteX144" fmla="*/ 29107 w 301212"/>
                <a:gd name="connsiteY144" fmla="*/ 266874 h 336550"/>
                <a:gd name="connsiteX145" fmla="*/ 4015 w 301212"/>
                <a:gd name="connsiteY145" fmla="*/ 252413 h 336550"/>
                <a:gd name="connsiteX146" fmla="*/ 1373 w 301212"/>
                <a:gd name="connsiteY146" fmla="*/ 231378 h 336550"/>
                <a:gd name="connsiteX147" fmla="*/ 14580 w 301212"/>
                <a:gd name="connsiteY147" fmla="*/ 212973 h 336550"/>
                <a:gd name="connsiteX148" fmla="*/ 29107 w 301212"/>
                <a:gd name="connsiteY148" fmla="*/ 209029 h 336550"/>
                <a:gd name="connsiteX149" fmla="*/ 48916 w 301212"/>
                <a:gd name="connsiteY149" fmla="*/ 218231 h 336550"/>
                <a:gd name="connsiteX150" fmla="*/ 71367 w 301212"/>
                <a:gd name="connsiteY150" fmla="*/ 205085 h 336550"/>
                <a:gd name="connsiteX151" fmla="*/ 37031 w 301212"/>
                <a:gd name="connsiteY151" fmla="*/ 193253 h 336550"/>
                <a:gd name="connsiteX152" fmla="*/ 42313 w 301212"/>
                <a:gd name="connsiteY152" fmla="*/ 180107 h 336550"/>
                <a:gd name="connsiteX153" fmla="*/ 88535 w 301212"/>
                <a:gd name="connsiteY153" fmla="*/ 195882 h 336550"/>
                <a:gd name="connsiteX154" fmla="*/ 101742 w 301212"/>
                <a:gd name="connsiteY154" fmla="*/ 187994 h 336550"/>
                <a:gd name="connsiteX155" fmla="*/ 91177 w 301212"/>
                <a:gd name="connsiteY155" fmla="*/ 168275 h 336550"/>
                <a:gd name="connsiteX156" fmla="*/ 101742 w 301212"/>
                <a:gd name="connsiteY156" fmla="*/ 148555 h 336550"/>
                <a:gd name="connsiteX157" fmla="*/ 88535 w 301212"/>
                <a:gd name="connsiteY157" fmla="*/ 140667 h 336550"/>
                <a:gd name="connsiteX158" fmla="*/ 42313 w 301212"/>
                <a:gd name="connsiteY158" fmla="*/ 156443 h 336550"/>
                <a:gd name="connsiteX159" fmla="*/ 37031 w 301212"/>
                <a:gd name="connsiteY159" fmla="*/ 143296 h 336550"/>
                <a:gd name="connsiteX160" fmla="*/ 71367 w 301212"/>
                <a:gd name="connsiteY160" fmla="*/ 131465 h 336550"/>
                <a:gd name="connsiteX161" fmla="*/ 48916 w 301212"/>
                <a:gd name="connsiteY161" fmla="*/ 118318 h 336550"/>
                <a:gd name="connsiteX162" fmla="*/ 29107 w 301212"/>
                <a:gd name="connsiteY162" fmla="*/ 127521 h 336550"/>
                <a:gd name="connsiteX163" fmla="*/ 14580 w 301212"/>
                <a:gd name="connsiteY163" fmla="*/ 123577 h 336550"/>
                <a:gd name="connsiteX164" fmla="*/ 4015 w 301212"/>
                <a:gd name="connsiteY164" fmla="*/ 84137 h 336550"/>
                <a:gd name="connsiteX165" fmla="*/ 29107 w 301212"/>
                <a:gd name="connsiteY165" fmla="*/ 69676 h 336550"/>
                <a:gd name="connsiteX166" fmla="*/ 43634 w 301212"/>
                <a:gd name="connsiteY166" fmla="*/ 73620 h 336550"/>
                <a:gd name="connsiteX167" fmla="*/ 56840 w 301212"/>
                <a:gd name="connsiteY167" fmla="*/ 90710 h 336550"/>
                <a:gd name="connsiteX168" fmla="*/ 56840 w 301212"/>
                <a:gd name="connsiteY168" fmla="*/ 106486 h 336550"/>
                <a:gd name="connsiteX169" fmla="*/ 79291 w 301212"/>
                <a:gd name="connsiteY169" fmla="*/ 118318 h 336550"/>
                <a:gd name="connsiteX170" fmla="*/ 71367 w 301212"/>
                <a:gd name="connsiteY170" fmla="*/ 84137 h 336550"/>
                <a:gd name="connsiteX171" fmla="*/ 85894 w 301212"/>
                <a:gd name="connsiteY171" fmla="*/ 81508 h 336550"/>
                <a:gd name="connsiteX172" fmla="*/ 95139 w 301212"/>
                <a:gd name="connsiteY172" fmla="*/ 127521 h 336550"/>
                <a:gd name="connsiteX173" fmla="*/ 109666 w 301212"/>
                <a:gd name="connsiteY173" fmla="*/ 136723 h 336550"/>
                <a:gd name="connsiteX174" fmla="*/ 120231 w 301212"/>
                <a:gd name="connsiteY174" fmla="*/ 117003 h 336550"/>
                <a:gd name="connsiteX175" fmla="*/ 144002 w 301212"/>
                <a:gd name="connsiteY175" fmla="*/ 117003 h 336550"/>
                <a:gd name="connsiteX176" fmla="*/ 144002 w 301212"/>
                <a:gd name="connsiteY176" fmla="*/ 99913 h 336550"/>
                <a:gd name="connsiteX177" fmla="*/ 107024 w 301212"/>
                <a:gd name="connsiteY177" fmla="*/ 68361 h 336550"/>
                <a:gd name="connsiteX178" fmla="*/ 116269 w 301212"/>
                <a:gd name="connsiteY178" fmla="*/ 57844 h 336550"/>
                <a:gd name="connsiteX179" fmla="*/ 144002 w 301212"/>
                <a:gd name="connsiteY179" fmla="*/ 81508 h 336550"/>
                <a:gd name="connsiteX180" fmla="*/ 144002 w 301212"/>
                <a:gd name="connsiteY180" fmla="*/ 56530 h 336550"/>
                <a:gd name="connsiteX181" fmla="*/ 121551 w 301212"/>
                <a:gd name="connsiteY181" fmla="*/ 28922 h 336550"/>
                <a:gd name="connsiteX182" fmla="*/ 150605 w 301212"/>
                <a:gd name="connsiteY18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01212" h="336550">
                  <a:moveTo>
                    <a:pt x="151666" y="293687"/>
                  </a:moveTo>
                  <a:cubicBezTo>
                    <a:pt x="147770" y="293687"/>
                    <a:pt x="143873" y="296285"/>
                    <a:pt x="141275" y="298883"/>
                  </a:cubicBezTo>
                  <a:cubicBezTo>
                    <a:pt x="138678" y="301480"/>
                    <a:pt x="137379" y="304078"/>
                    <a:pt x="137379" y="307975"/>
                  </a:cubicBezTo>
                  <a:cubicBezTo>
                    <a:pt x="137379" y="311871"/>
                    <a:pt x="138678" y="315768"/>
                    <a:pt x="141275" y="318366"/>
                  </a:cubicBezTo>
                  <a:cubicBezTo>
                    <a:pt x="143873" y="320963"/>
                    <a:pt x="147770" y="322262"/>
                    <a:pt x="151666" y="322262"/>
                  </a:cubicBezTo>
                  <a:cubicBezTo>
                    <a:pt x="159459" y="322262"/>
                    <a:pt x="165954" y="315768"/>
                    <a:pt x="165954" y="307975"/>
                  </a:cubicBezTo>
                  <a:cubicBezTo>
                    <a:pt x="165954" y="300182"/>
                    <a:pt x="159459" y="293687"/>
                    <a:pt x="151666" y="293687"/>
                  </a:cubicBezTo>
                  <a:close/>
                  <a:moveTo>
                    <a:pt x="272317" y="223837"/>
                  </a:moveTo>
                  <a:cubicBezTo>
                    <a:pt x="267121" y="223837"/>
                    <a:pt x="263225" y="226435"/>
                    <a:pt x="260627" y="231630"/>
                  </a:cubicBezTo>
                  <a:cubicBezTo>
                    <a:pt x="258029" y="234228"/>
                    <a:pt x="258029" y="238125"/>
                    <a:pt x="259328" y="242021"/>
                  </a:cubicBezTo>
                  <a:cubicBezTo>
                    <a:pt x="259328" y="245918"/>
                    <a:pt x="261926" y="248516"/>
                    <a:pt x="265822" y="251113"/>
                  </a:cubicBezTo>
                  <a:cubicBezTo>
                    <a:pt x="267121" y="252412"/>
                    <a:pt x="269719" y="252412"/>
                    <a:pt x="272317" y="252412"/>
                  </a:cubicBezTo>
                  <a:cubicBezTo>
                    <a:pt x="277512" y="252412"/>
                    <a:pt x="282708" y="249815"/>
                    <a:pt x="284007" y="245918"/>
                  </a:cubicBezTo>
                  <a:cubicBezTo>
                    <a:pt x="286604" y="242021"/>
                    <a:pt x="286604" y="238125"/>
                    <a:pt x="286604" y="234228"/>
                  </a:cubicBezTo>
                  <a:cubicBezTo>
                    <a:pt x="285305" y="231630"/>
                    <a:pt x="282708" y="227734"/>
                    <a:pt x="278811" y="226435"/>
                  </a:cubicBezTo>
                  <a:cubicBezTo>
                    <a:pt x="277512" y="225136"/>
                    <a:pt x="274914" y="223837"/>
                    <a:pt x="272317" y="223837"/>
                  </a:cubicBezTo>
                  <a:close/>
                  <a:moveTo>
                    <a:pt x="29567" y="223837"/>
                  </a:moveTo>
                  <a:cubicBezTo>
                    <a:pt x="26944" y="223837"/>
                    <a:pt x="24321" y="225136"/>
                    <a:pt x="23009" y="226435"/>
                  </a:cubicBezTo>
                  <a:cubicBezTo>
                    <a:pt x="19075" y="227734"/>
                    <a:pt x="16452" y="231630"/>
                    <a:pt x="15141" y="234228"/>
                  </a:cubicBezTo>
                  <a:cubicBezTo>
                    <a:pt x="15141" y="238125"/>
                    <a:pt x="15141" y="242021"/>
                    <a:pt x="17764" y="245918"/>
                  </a:cubicBezTo>
                  <a:cubicBezTo>
                    <a:pt x="19075" y="249815"/>
                    <a:pt x="24321" y="252412"/>
                    <a:pt x="29567" y="252412"/>
                  </a:cubicBezTo>
                  <a:cubicBezTo>
                    <a:pt x="32189" y="252412"/>
                    <a:pt x="34812" y="252412"/>
                    <a:pt x="36124" y="251113"/>
                  </a:cubicBezTo>
                  <a:cubicBezTo>
                    <a:pt x="43992" y="247217"/>
                    <a:pt x="45304" y="238125"/>
                    <a:pt x="41369" y="231630"/>
                  </a:cubicBezTo>
                  <a:cubicBezTo>
                    <a:pt x="38747" y="226435"/>
                    <a:pt x="34812" y="223837"/>
                    <a:pt x="29567" y="223837"/>
                  </a:cubicBezTo>
                  <a:close/>
                  <a:moveTo>
                    <a:pt x="158016" y="179387"/>
                  </a:moveTo>
                  <a:lnTo>
                    <a:pt x="158016" y="204787"/>
                  </a:lnTo>
                  <a:lnTo>
                    <a:pt x="172303" y="204787"/>
                  </a:lnTo>
                  <a:lnTo>
                    <a:pt x="180241" y="193674"/>
                  </a:lnTo>
                  <a:close/>
                  <a:moveTo>
                    <a:pt x="143729" y="179387"/>
                  </a:moveTo>
                  <a:lnTo>
                    <a:pt x="121504" y="193674"/>
                  </a:lnTo>
                  <a:lnTo>
                    <a:pt x="129441" y="204787"/>
                  </a:lnTo>
                  <a:lnTo>
                    <a:pt x="143729" y="204787"/>
                  </a:lnTo>
                  <a:close/>
                  <a:moveTo>
                    <a:pt x="186591" y="155575"/>
                  </a:moveTo>
                  <a:lnTo>
                    <a:pt x="165954" y="168275"/>
                  </a:lnTo>
                  <a:lnTo>
                    <a:pt x="186591" y="179388"/>
                  </a:lnTo>
                  <a:lnTo>
                    <a:pt x="194529" y="168275"/>
                  </a:lnTo>
                  <a:close/>
                  <a:moveTo>
                    <a:pt x="115153" y="155575"/>
                  </a:moveTo>
                  <a:lnTo>
                    <a:pt x="107216" y="168275"/>
                  </a:lnTo>
                  <a:lnTo>
                    <a:pt x="115153" y="179388"/>
                  </a:lnTo>
                  <a:lnTo>
                    <a:pt x="137379" y="168275"/>
                  </a:lnTo>
                  <a:close/>
                  <a:moveTo>
                    <a:pt x="158016" y="131762"/>
                  </a:moveTo>
                  <a:lnTo>
                    <a:pt x="158016" y="155575"/>
                  </a:lnTo>
                  <a:lnTo>
                    <a:pt x="180241" y="142874"/>
                  </a:lnTo>
                  <a:lnTo>
                    <a:pt x="172303" y="131762"/>
                  </a:lnTo>
                  <a:close/>
                  <a:moveTo>
                    <a:pt x="129441" y="131762"/>
                  </a:moveTo>
                  <a:lnTo>
                    <a:pt x="121504" y="142874"/>
                  </a:lnTo>
                  <a:lnTo>
                    <a:pt x="143729" y="155575"/>
                  </a:lnTo>
                  <a:lnTo>
                    <a:pt x="143729" y="131762"/>
                  </a:lnTo>
                  <a:close/>
                  <a:moveTo>
                    <a:pt x="272317" y="84137"/>
                  </a:moveTo>
                  <a:cubicBezTo>
                    <a:pt x="269719" y="84137"/>
                    <a:pt x="267121" y="84137"/>
                    <a:pt x="265822" y="85436"/>
                  </a:cubicBezTo>
                  <a:cubicBezTo>
                    <a:pt x="261926" y="88033"/>
                    <a:pt x="259328" y="90631"/>
                    <a:pt x="259328" y="94528"/>
                  </a:cubicBezTo>
                  <a:cubicBezTo>
                    <a:pt x="258029" y="98424"/>
                    <a:pt x="258029" y="102321"/>
                    <a:pt x="260627" y="104919"/>
                  </a:cubicBezTo>
                  <a:cubicBezTo>
                    <a:pt x="263225" y="110114"/>
                    <a:pt x="267121" y="112712"/>
                    <a:pt x="272317" y="112712"/>
                  </a:cubicBezTo>
                  <a:cubicBezTo>
                    <a:pt x="274914" y="112712"/>
                    <a:pt x="277512" y="111413"/>
                    <a:pt x="278811" y="110114"/>
                  </a:cubicBezTo>
                  <a:cubicBezTo>
                    <a:pt x="282708" y="108815"/>
                    <a:pt x="285305" y="104919"/>
                    <a:pt x="286604" y="102321"/>
                  </a:cubicBezTo>
                  <a:cubicBezTo>
                    <a:pt x="286604" y="98424"/>
                    <a:pt x="286604" y="94528"/>
                    <a:pt x="284007" y="90631"/>
                  </a:cubicBezTo>
                  <a:cubicBezTo>
                    <a:pt x="282708" y="86734"/>
                    <a:pt x="277512" y="84137"/>
                    <a:pt x="272317" y="84137"/>
                  </a:cubicBezTo>
                  <a:close/>
                  <a:moveTo>
                    <a:pt x="29291" y="84137"/>
                  </a:moveTo>
                  <a:cubicBezTo>
                    <a:pt x="24045" y="84137"/>
                    <a:pt x="18799" y="86734"/>
                    <a:pt x="17488" y="90631"/>
                  </a:cubicBezTo>
                  <a:cubicBezTo>
                    <a:pt x="13554" y="98424"/>
                    <a:pt x="14865" y="106217"/>
                    <a:pt x="22734" y="110114"/>
                  </a:cubicBezTo>
                  <a:cubicBezTo>
                    <a:pt x="24045" y="111413"/>
                    <a:pt x="26668" y="112712"/>
                    <a:pt x="29291" y="112712"/>
                  </a:cubicBezTo>
                  <a:cubicBezTo>
                    <a:pt x="34537" y="112712"/>
                    <a:pt x="38471" y="110114"/>
                    <a:pt x="41094" y="104919"/>
                  </a:cubicBezTo>
                  <a:cubicBezTo>
                    <a:pt x="43717" y="102321"/>
                    <a:pt x="43717" y="98424"/>
                    <a:pt x="42405" y="94528"/>
                  </a:cubicBezTo>
                  <a:cubicBezTo>
                    <a:pt x="42405" y="90631"/>
                    <a:pt x="39782" y="88033"/>
                    <a:pt x="35848" y="85436"/>
                  </a:cubicBezTo>
                  <a:cubicBezTo>
                    <a:pt x="34537" y="84137"/>
                    <a:pt x="31914" y="84137"/>
                    <a:pt x="29291" y="84137"/>
                  </a:cubicBezTo>
                  <a:close/>
                  <a:moveTo>
                    <a:pt x="151667" y="14287"/>
                  </a:moveTo>
                  <a:cubicBezTo>
                    <a:pt x="143776" y="14287"/>
                    <a:pt x="137379" y="20684"/>
                    <a:pt x="137379" y="28575"/>
                  </a:cubicBezTo>
                  <a:cubicBezTo>
                    <a:pt x="137379" y="36466"/>
                    <a:pt x="143776" y="42863"/>
                    <a:pt x="151667" y="42863"/>
                  </a:cubicBezTo>
                  <a:cubicBezTo>
                    <a:pt x="159558" y="42863"/>
                    <a:pt x="165955" y="36466"/>
                    <a:pt x="165955" y="28575"/>
                  </a:cubicBezTo>
                  <a:cubicBezTo>
                    <a:pt x="165955" y="20684"/>
                    <a:pt x="159558" y="14287"/>
                    <a:pt x="151667" y="14287"/>
                  </a:cubicBezTo>
                  <a:close/>
                  <a:moveTo>
                    <a:pt x="150605" y="0"/>
                  </a:moveTo>
                  <a:cubicBezTo>
                    <a:pt x="166453" y="0"/>
                    <a:pt x="179659" y="13146"/>
                    <a:pt x="179659" y="28922"/>
                  </a:cubicBezTo>
                  <a:cubicBezTo>
                    <a:pt x="179659" y="42069"/>
                    <a:pt x="170415" y="52586"/>
                    <a:pt x="157209" y="56530"/>
                  </a:cubicBezTo>
                  <a:cubicBezTo>
                    <a:pt x="157209" y="56530"/>
                    <a:pt x="157209" y="56530"/>
                    <a:pt x="157209" y="81508"/>
                  </a:cubicBezTo>
                  <a:cubicBezTo>
                    <a:pt x="157209" y="81508"/>
                    <a:pt x="157209" y="81508"/>
                    <a:pt x="184942" y="57844"/>
                  </a:cubicBezTo>
                  <a:cubicBezTo>
                    <a:pt x="184942" y="57844"/>
                    <a:pt x="184942" y="57844"/>
                    <a:pt x="194186" y="68361"/>
                  </a:cubicBezTo>
                  <a:cubicBezTo>
                    <a:pt x="194186" y="68361"/>
                    <a:pt x="194186" y="68361"/>
                    <a:pt x="157209" y="99913"/>
                  </a:cubicBezTo>
                  <a:cubicBezTo>
                    <a:pt x="157209" y="99913"/>
                    <a:pt x="157209" y="99913"/>
                    <a:pt x="157209" y="117003"/>
                  </a:cubicBezTo>
                  <a:cubicBezTo>
                    <a:pt x="157209" y="117003"/>
                    <a:pt x="157209" y="117003"/>
                    <a:pt x="180980" y="117003"/>
                  </a:cubicBezTo>
                  <a:cubicBezTo>
                    <a:pt x="180980" y="117003"/>
                    <a:pt x="180980" y="117003"/>
                    <a:pt x="191545" y="136723"/>
                  </a:cubicBezTo>
                  <a:cubicBezTo>
                    <a:pt x="191545" y="136723"/>
                    <a:pt x="191545" y="136723"/>
                    <a:pt x="206072" y="127521"/>
                  </a:cubicBezTo>
                  <a:cubicBezTo>
                    <a:pt x="206072" y="127521"/>
                    <a:pt x="206072" y="127521"/>
                    <a:pt x="215317" y="81508"/>
                  </a:cubicBezTo>
                  <a:cubicBezTo>
                    <a:pt x="215317" y="81508"/>
                    <a:pt x="215317" y="81508"/>
                    <a:pt x="229844" y="84137"/>
                  </a:cubicBezTo>
                  <a:cubicBezTo>
                    <a:pt x="229844" y="84137"/>
                    <a:pt x="229844" y="84137"/>
                    <a:pt x="221920" y="118318"/>
                  </a:cubicBezTo>
                  <a:cubicBezTo>
                    <a:pt x="221920" y="118318"/>
                    <a:pt x="221920" y="118318"/>
                    <a:pt x="244371" y="106486"/>
                  </a:cubicBezTo>
                  <a:cubicBezTo>
                    <a:pt x="243050" y="101228"/>
                    <a:pt x="243050" y="95969"/>
                    <a:pt x="244371" y="90710"/>
                  </a:cubicBezTo>
                  <a:cubicBezTo>
                    <a:pt x="247012" y="84137"/>
                    <a:pt x="250974" y="77564"/>
                    <a:pt x="257577" y="73620"/>
                  </a:cubicBezTo>
                  <a:cubicBezTo>
                    <a:pt x="262860" y="70991"/>
                    <a:pt x="266822" y="69676"/>
                    <a:pt x="272105" y="69676"/>
                  </a:cubicBezTo>
                  <a:cubicBezTo>
                    <a:pt x="282670" y="69676"/>
                    <a:pt x="291914" y="74935"/>
                    <a:pt x="297197" y="84137"/>
                  </a:cubicBezTo>
                  <a:cubicBezTo>
                    <a:pt x="301159" y="90710"/>
                    <a:pt x="302479" y="98598"/>
                    <a:pt x="299838" y="105172"/>
                  </a:cubicBezTo>
                  <a:cubicBezTo>
                    <a:pt x="298517" y="113060"/>
                    <a:pt x="293235" y="119633"/>
                    <a:pt x="286632" y="123577"/>
                  </a:cubicBezTo>
                  <a:cubicBezTo>
                    <a:pt x="282670" y="126206"/>
                    <a:pt x="277387" y="127521"/>
                    <a:pt x="272105" y="127521"/>
                  </a:cubicBezTo>
                  <a:cubicBezTo>
                    <a:pt x="264181" y="127521"/>
                    <a:pt x="257577" y="123577"/>
                    <a:pt x="252295" y="118318"/>
                  </a:cubicBezTo>
                  <a:cubicBezTo>
                    <a:pt x="252295" y="118318"/>
                    <a:pt x="252295" y="118318"/>
                    <a:pt x="229844" y="131465"/>
                  </a:cubicBezTo>
                  <a:cubicBezTo>
                    <a:pt x="229844" y="131465"/>
                    <a:pt x="229844" y="131465"/>
                    <a:pt x="264181" y="143296"/>
                  </a:cubicBezTo>
                  <a:cubicBezTo>
                    <a:pt x="264181" y="143296"/>
                    <a:pt x="264181" y="143296"/>
                    <a:pt x="258898" y="156443"/>
                  </a:cubicBezTo>
                  <a:cubicBezTo>
                    <a:pt x="258898" y="156443"/>
                    <a:pt x="258898" y="156443"/>
                    <a:pt x="212675" y="140667"/>
                  </a:cubicBezTo>
                  <a:cubicBezTo>
                    <a:pt x="212675" y="140667"/>
                    <a:pt x="212675" y="140667"/>
                    <a:pt x="199469" y="148555"/>
                  </a:cubicBezTo>
                  <a:cubicBezTo>
                    <a:pt x="199469" y="148555"/>
                    <a:pt x="199469" y="148555"/>
                    <a:pt x="210034" y="168275"/>
                  </a:cubicBezTo>
                  <a:cubicBezTo>
                    <a:pt x="210034" y="168275"/>
                    <a:pt x="210034" y="168275"/>
                    <a:pt x="199469" y="187994"/>
                  </a:cubicBezTo>
                  <a:cubicBezTo>
                    <a:pt x="199469" y="187994"/>
                    <a:pt x="199469" y="187994"/>
                    <a:pt x="212675" y="195882"/>
                  </a:cubicBezTo>
                  <a:cubicBezTo>
                    <a:pt x="212675" y="195882"/>
                    <a:pt x="212675" y="195882"/>
                    <a:pt x="258898" y="180107"/>
                  </a:cubicBezTo>
                  <a:cubicBezTo>
                    <a:pt x="258898" y="180107"/>
                    <a:pt x="258898" y="180107"/>
                    <a:pt x="264181" y="193253"/>
                  </a:cubicBezTo>
                  <a:cubicBezTo>
                    <a:pt x="264181" y="193253"/>
                    <a:pt x="264181" y="193253"/>
                    <a:pt x="229844" y="205085"/>
                  </a:cubicBezTo>
                  <a:cubicBezTo>
                    <a:pt x="229844" y="205085"/>
                    <a:pt x="229844" y="205085"/>
                    <a:pt x="252295" y="218231"/>
                  </a:cubicBezTo>
                  <a:cubicBezTo>
                    <a:pt x="257577" y="212973"/>
                    <a:pt x="264181" y="209029"/>
                    <a:pt x="272105" y="209029"/>
                  </a:cubicBezTo>
                  <a:cubicBezTo>
                    <a:pt x="277387" y="209029"/>
                    <a:pt x="282670" y="210344"/>
                    <a:pt x="286632" y="212973"/>
                  </a:cubicBezTo>
                  <a:cubicBezTo>
                    <a:pt x="293235" y="216917"/>
                    <a:pt x="298517" y="223490"/>
                    <a:pt x="299838" y="231378"/>
                  </a:cubicBezTo>
                  <a:cubicBezTo>
                    <a:pt x="302479" y="237952"/>
                    <a:pt x="301159" y="245839"/>
                    <a:pt x="297197" y="252413"/>
                  </a:cubicBezTo>
                  <a:cubicBezTo>
                    <a:pt x="291914" y="261615"/>
                    <a:pt x="282670" y="266874"/>
                    <a:pt x="272105" y="266874"/>
                  </a:cubicBezTo>
                  <a:cubicBezTo>
                    <a:pt x="266822" y="266874"/>
                    <a:pt x="262860" y="265559"/>
                    <a:pt x="257577" y="262930"/>
                  </a:cubicBezTo>
                  <a:cubicBezTo>
                    <a:pt x="250974" y="258986"/>
                    <a:pt x="247012" y="252413"/>
                    <a:pt x="244371" y="245839"/>
                  </a:cubicBezTo>
                  <a:cubicBezTo>
                    <a:pt x="243050" y="240581"/>
                    <a:pt x="243050" y="235322"/>
                    <a:pt x="244371" y="230064"/>
                  </a:cubicBezTo>
                  <a:cubicBezTo>
                    <a:pt x="244371" y="230064"/>
                    <a:pt x="244371" y="230064"/>
                    <a:pt x="221920" y="218231"/>
                  </a:cubicBezTo>
                  <a:cubicBezTo>
                    <a:pt x="221920" y="218231"/>
                    <a:pt x="221920" y="218231"/>
                    <a:pt x="229844" y="252413"/>
                  </a:cubicBezTo>
                  <a:cubicBezTo>
                    <a:pt x="229844" y="252413"/>
                    <a:pt x="229844" y="252413"/>
                    <a:pt x="215317" y="255042"/>
                  </a:cubicBezTo>
                  <a:cubicBezTo>
                    <a:pt x="215317" y="255042"/>
                    <a:pt x="215317" y="255042"/>
                    <a:pt x="206072" y="209029"/>
                  </a:cubicBezTo>
                  <a:cubicBezTo>
                    <a:pt x="206072" y="209029"/>
                    <a:pt x="206072" y="209029"/>
                    <a:pt x="191545" y="199826"/>
                  </a:cubicBezTo>
                  <a:cubicBezTo>
                    <a:pt x="191545" y="199826"/>
                    <a:pt x="191545" y="199826"/>
                    <a:pt x="180980" y="219546"/>
                  </a:cubicBezTo>
                  <a:cubicBezTo>
                    <a:pt x="180980" y="219546"/>
                    <a:pt x="180980" y="219546"/>
                    <a:pt x="157209" y="219546"/>
                  </a:cubicBezTo>
                  <a:cubicBezTo>
                    <a:pt x="157209" y="219546"/>
                    <a:pt x="157209" y="219546"/>
                    <a:pt x="157209" y="236637"/>
                  </a:cubicBezTo>
                  <a:cubicBezTo>
                    <a:pt x="157209" y="236637"/>
                    <a:pt x="157209" y="236637"/>
                    <a:pt x="194186" y="268189"/>
                  </a:cubicBezTo>
                  <a:cubicBezTo>
                    <a:pt x="194186" y="268189"/>
                    <a:pt x="194186" y="268189"/>
                    <a:pt x="184942" y="278706"/>
                  </a:cubicBezTo>
                  <a:cubicBezTo>
                    <a:pt x="184942" y="278706"/>
                    <a:pt x="184942" y="278706"/>
                    <a:pt x="157209" y="255042"/>
                  </a:cubicBezTo>
                  <a:cubicBezTo>
                    <a:pt x="157209" y="255042"/>
                    <a:pt x="157209" y="255042"/>
                    <a:pt x="157209" y="280020"/>
                  </a:cubicBezTo>
                  <a:cubicBezTo>
                    <a:pt x="170415" y="283964"/>
                    <a:pt x="179659" y="294481"/>
                    <a:pt x="179659" y="307628"/>
                  </a:cubicBezTo>
                  <a:cubicBezTo>
                    <a:pt x="179659" y="323404"/>
                    <a:pt x="166453" y="336550"/>
                    <a:pt x="150605" y="336550"/>
                  </a:cubicBezTo>
                  <a:cubicBezTo>
                    <a:pt x="142682" y="336550"/>
                    <a:pt x="136078" y="333921"/>
                    <a:pt x="130796" y="328662"/>
                  </a:cubicBezTo>
                  <a:cubicBezTo>
                    <a:pt x="125513" y="323404"/>
                    <a:pt x="121551" y="315516"/>
                    <a:pt x="121551" y="307628"/>
                  </a:cubicBezTo>
                  <a:cubicBezTo>
                    <a:pt x="121551" y="301055"/>
                    <a:pt x="125513" y="293167"/>
                    <a:pt x="130796" y="287908"/>
                  </a:cubicBezTo>
                  <a:cubicBezTo>
                    <a:pt x="133437" y="283964"/>
                    <a:pt x="138720" y="281335"/>
                    <a:pt x="144002" y="280020"/>
                  </a:cubicBezTo>
                  <a:cubicBezTo>
                    <a:pt x="144002" y="280020"/>
                    <a:pt x="144002" y="280020"/>
                    <a:pt x="144002" y="255042"/>
                  </a:cubicBezTo>
                  <a:cubicBezTo>
                    <a:pt x="144002" y="255042"/>
                    <a:pt x="144002" y="255042"/>
                    <a:pt x="116269" y="278706"/>
                  </a:cubicBezTo>
                  <a:cubicBezTo>
                    <a:pt x="116269" y="278706"/>
                    <a:pt x="116269" y="278706"/>
                    <a:pt x="107024" y="268189"/>
                  </a:cubicBezTo>
                  <a:cubicBezTo>
                    <a:pt x="107024" y="268189"/>
                    <a:pt x="107024" y="268189"/>
                    <a:pt x="144002" y="236637"/>
                  </a:cubicBezTo>
                  <a:cubicBezTo>
                    <a:pt x="144002" y="236637"/>
                    <a:pt x="144002" y="236637"/>
                    <a:pt x="144002" y="219546"/>
                  </a:cubicBezTo>
                  <a:cubicBezTo>
                    <a:pt x="144002" y="219546"/>
                    <a:pt x="144002" y="219546"/>
                    <a:pt x="120231" y="219546"/>
                  </a:cubicBezTo>
                  <a:cubicBezTo>
                    <a:pt x="120231" y="219546"/>
                    <a:pt x="120231" y="219546"/>
                    <a:pt x="109666" y="199826"/>
                  </a:cubicBezTo>
                  <a:cubicBezTo>
                    <a:pt x="109666" y="199826"/>
                    <a:pt x="109666" y="199826"/>
                    <a:pt x="95139" y="209029"/>
                  </a:cubicBezTo>
                  <a:cubicBezTo>
                    <a:pt x="95139" y="209029"/>
                    <a:pt x="95139" y="209029"/>
                    <a:pt x="85894" y="255042"/>
                  </a:cubicBezTo>
                  <a:cubicBezTo>
                    <a:pt x="85894" y="255042"/>
                    <a:pt x="85894" y="255042"/>
                    <a:pt x="71367" y="252413"/>
                  </a:cubicBezTo>
                  <a:cubicBezTo>
                    <a:pt x="71367" y="252413"/>
                    <a:pt x="71367" y="252413"/>
                    <a:pt x="79291" y="218231"/>
                  </a:cubicBezTo>
                  <a:cubicBezTo>
                    <a:pt x="79291" y="218231"/>
                    <a:pt x="79291" y="218231"/>
                    <a:pt x="56840" y="230064"/>
                  </a:cubicBezTo>
                  <a:cubicBezTo>
                    <a:pt x="59481" y="243210"/>
                    <a:pt x="54199" y="256357"/>
                    <a:pt x="43634" y="262930"/>
                  </a:cubicBezTo>
                  <a:cubicBezTo>
                    <a:pt x="38351" y="265559"/>
                    <a:pt x="34389" y="266874"/>
                    <a:pt x="29107" y="266874"/>
                  </a:cubicBezTo>
                  <a:cubicBezTo>
                    <a:pt x="18542" y="266874"/>
                    <a:pt x="9297" y="261615"/>
                    <a:pt x="4015" y="252413"/>
                  </a:cubicBezTo>
                  <a:cubicBezTo>
                    <a:pt x="53" y="245839"/>
                    <a:pt x="-1268" y="237952"/>
                    <a:pt x="1373" y="231378"/>
                  </a:cubicBezTo>
                  <a:cubicBezTo>
                    <a:pt x="2694" y="223490"/>
                    <a:pt x="7976" y="216917"/>
                    <a:pt x="14580" y="212973"/>
                  </a:cubicBezTo>
                  <a:cubicBezTo>
                    <a:pt x="18542" y="210344"/>
                    <a:pt x="23824" y="209029"/>
                    <a:pt x="29107" y="209029"/>
                  </a:cubicBezTo>
                  <a:cubicBezTo>
                    <a:pt x="37031" y="209029"/>
                    <a:pt x="43634" y="212973"/>
                    <a:pt x="48916" y="218231"/>
                  </a:cubicBezTo>
                  <a:cubicBezTo>
                    <a:pt x="48916" y="218231"/>
                    <a:pt x="48916" y="218231"/>
                    <a:pt x="71367" y="205085"/>
                  </a:cubicBezTo>
                  <a:cubicBezTo>
                    <a:pt x="71367" y="205085"/>
                    <a:pt x="71367" y="205085"/>
                    <a:pt x="37031" y="193253"/>
                  </a:cubicBezTo>
                  <a:cubicBezTo>
                    <a:pt x="37031" y="193253"/>
                    <a:pt x="37031" y="193253"/>
                    <a:pt x="42313" y="180107"/>
                  </a:cubicBezTo>
                  <a:cubicBezTo>
                    <a:pt x="42313" y="180107"/>
                    <a:pt x="42313" y="180107"/>
                    <a:pt x="88535" y="195882"/>
                  </a:cubicBezTo>
                  <a:cubicBezTo>
                    <a:pt x="88535" y="195882"/>
                    <a:pt x="88535" y="195882"/>
                    <a:pt x="101742" y="187994"/>
                  </a:cubicBezTo>
                  <a:cubicBezTo>
                    <a:pt x="101742" y="187994"/>
                    <a:pt x="101742" y="187994"/>
                    <a:pt x="91177" y="168275"/>
                  </a:cubicBezTo>
                  <a:cubicBezTo>
                    <a:pt x="91177" y="168275"/>
                    <a:pt x="91177" y="168275"/>
                    <a:pt x="101742" y="148555"/>
                  </a:cubicBezTo>
                  <a:cubicBezTo>
                    <a:pt x="101742" y="148555"/>
                    <a:pt x="101742" y="148555"/>
                    <a:pt x="88535" y="140667"/>
                  </a:cubicBezTo>
                  <a:cubicBezTo>
                    <a:pt x="88535" y="140667"/>
                    <a:pt x="88535" y="140667"/>
                    <a:pt x="42313" y="156443"/>
                  </a:cubicBezTo>
                  <a:cubicBezTo>
                    <a:pt x="42313" y="156443"/>
                    <a:pt x="42313" y="156443"/>
                    <a:pt x="37031" y="143296"/>
                  </a:cubicBezTo>
                  <a:cubicBezTo>
                    <a:pt x="37031" y="143296"/>
                    <a:pt x="37031" y="143296"/>
                    <a:pt x="71367" y="131465"/>
                  </a:cubicBezTo>
                  <a:cubicBezTo>
                    <a:pt x="71367" y="131465"/>
                    <a:pt x="71367" y="131465"/>
                    <a:pt x="48916" y="118318"/>
                  </a:cubicBezTo>
                  <a:cubicBezTo>
                    <a:pt x="43634" y="123577"/>
                    <a:pt x="37031" y="127521"/>
                    <a:pt x="29107" y="127521"/>
                  </a:cubicBezTo>
                  <a:cubicBezTo>
                    <a:pt x="23824" y="127521"/>
                    <a:pt x="18542" y="126206"/>
                    <a:pt x="14580" y="123577"/>
                  </a:cubicBezTo>
                  <a:cubicBezTo>
                    <a:pt x="1373" y="115689"/>
                    <a:pt x="-3909" y="97284"/>
                    <a:pt x="4015" y="84137"/>
                  </a:cubicBezTo>
                  <a:cubicBezTo>
                    <a:pt x="9297" y="74935"/>
                    <a:pt x="18542" y="69676"/>
                    <a:pt x="29107" y="69676"/>
                  </a:cubicBezTo>
                  <a:cubicBezTo>
                    <a:pt x="34389" y="69676"/>
                    <a:pt x="38351" y="70991"/>
                    <a:pt x="43634" y="73620"/>
                  </a:cubicBezTo>
                  <a:cubicBezTo>
                    <a:pt x="50237" y="77564"/>
                    <a:pt x="54199" y="84137"/>
                    <a:pt x="56840" y="90710"/>
                  </a:cubicBezTo>
                  <a:cubicBezTo>
                    <a:pt x="58161" y="95969"/>
                    <a:pt x="58161" y="101228"/>
                    <a:pt x="56840" y="106486"/>
                  </a:cubicBezTo>
                  <a:cubicBezTo>
                    <a:pt x="56840" y="106486"/>
                    <a:pt x="56840" y="106486"/>
                    <a:pt x="79291" y="118318"/>
                  </a:cubicBezTo>
                  <a:cubicBezTo>
                    <a:pt x="79291" y="118318"/>
                    <a:pt x="79291" y="118318"/>
                    <a:pt x="71367" y="84137"/>
                  </a:cubicBezTo>
                  <a:cubicBezTo>
                    <a:pt x="71367" y="84137"/>
                    <a:pt x="71367" y="84137"/>
                    <a:pt x="85894" y="81508"/>
                  </a:cubicBezTo>
                  <a:cubicBezTo>
                    <a:pt x="85894" y="81508"/>
                    <a:pt x="85894" y="81508"/>
                    <a:pt x="95139" y="127521"/>
                  </a:cubicBezTo>
                  <a:cubicBezTo>
                    <a:pt x="95139" y="127521"/>
                    <a:pt x="95139" y="127521"/>
                    <a:pt x="109666" y="136723"/>
                  </a:cubicBezTo>
                  <a:cubicBezTo>
                    <a:pt x="109666" y="136723"/>
                    <a:pt x="109666" y="136723"/>
                    <a:pt x="120231" y="117003"/>
                  </a:cubicBezTo>
                  <a:cubicBezTo>
                    <a:pt x="120231" y="117003"/>
                    <a:pt x="120231" y="117003"/>
                    <a:pt x="144002" y="117003"/>
                  </a:cubicBezTo>
                  <a:cubicBezTo>
                    <a:pt x="144002" y="117003"/>
                    <a:pt x="144002" y="117003"/>
                    <a:pt x="144002" y="99913"/>
                  </a:cubicBezTo>
                  <a:cubicBezTo>
                    <a:pt x="144002" y="99913"/>
                    <a:pt x="144002" y="99913"/>
                    <a:pt x="107024" y="68361"/>
                  </a:cubicBezTo>
                  <a:cubicBezTo>
                    <a:pt x="107024" y="68361"/>
                    <a:pt x="107024" y="68361"/>
                    <a:pt x="116269" y="57844"/>
                  </a:cubicBezTo>
                  <a:cubicBezTo>
                    <a:pt x="116269" y="57844"/>
                    <a:pt x="116269" y="57844"/>
                    <a:pt x="144002" y="81508"/>
                  </a:cubicBezTo>
                  <a:cubicBezTo>
                    <a:pt x="144002" y="81508"/>
                    <a:pt x="144002" y="81508"/>
                    <a:pt x="144002" y="56530"/>
                  </a:cubicBezTo>
                  <a:cubicBezTo>
                    <a:pt x="130796" y="52586"/>
                    <a:pt x="121551" y="42069"/>
                    <a:pt x="121551" y="28922"/>
                  </a:cubicBezTo>
                  <a:cubicBezTo>
                    <a:pt x="121551" y="13146"/>
                    <a:pt x="134758" y="0"/>
                    <a:pt x="1506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p>
          </p:txBody>
        </p:sp>
        <p:sp>
          <p:nvSpPr>
            <p:cNvPr id="59" name="椭圆 54"/>
            <p:cNvSpPr/>
            <p:nvPr/>
          </p:nvSpPr>
          <p:spPr>
            <a:xfrm>
              <a:off x="9750101" y="2992404"/>
              <a:ext cx="658460" cy="584267"/>
            </a:xfrm>
            <a:custGeom>
              <a:avLst/>
              <a:gdLst>
                <a:gd name="connsiteX0" fmla="*/ 136526 w 338138"/>
                <a:gd name="connsiteY0" fmla="*/ 254000 h 300038"/>
                <a:gd name="connsiteX1" fmla="*/ 169863 w 338138"/>
                <a:gd name="connsiteY1" fmla="*/ 287338 h 300038"/>
                <a:gd name="connsiteX2" fmla="*/ 201614 w 338138"/>
                <a:gd name="connsiteY2" fmla="*/ 255588 h 300038"/>
                <a:gd name="connsiteX3" fmla="*/ 209551 w 338138"/>
                <a:gd name="connsiteY3" fmla="*/ 263525 h 300038"/>
                <a:gd name="connsiteX4" fmla="*/ 173038 w 338138"/>
                <a:gd name="connsiteY4" fmla="*/ 300038 h 300038"/>
                <a:gd name="connsiteX5" fmla="*/ 165101 w 338138"/>
                <a:gd name="connsiteY5" fmla="*/ 300038 h 300038"/>
                <a:gd name="connsiteX6" fmla="*/ 128588 w 338138"/>
                <a:gd name="connsiteY6" fmla="*/ 263525 h 300038"/>
                <a:gd name="connsiteX7" fmla="*/ 285750 w 338138"/>
                <a:gd name="connsiteY7" fmla="*/ 168275 h 300038"/>
                <a:gd name="connsiteX8" fmla="*/ 338138 w 338138"/>
                <a:gd name="connsiteY8" fmla="*/ 168275 h 300038"/>
                <a:gd name="connsiteX9" fmla="*/ 338138 w 338138"/>
                <a:gd name="connsiteY9" fmla="*/ 179388 h 300038"/>
                <a:gd name="connsiteX10" fmla="*/ 285750 w 338138"/>
                <a:gd name="connsiteY10" fmla="*/ 179388 h 300038"/>
                <a:gd name="connsiteX11" fmla="*/ 0 w 338138"/>
                <a:gd name="connsiteY11" fmla="*/ 168275 h 300038"/>
                <a:gd name="connsiteX12" fmla="*/ 52388 w 338138"/>
                <a:gd name="connsiteY12" fmla="*/ 168275 h 300038"/>
                <a:gd name="connsiteX13" fmla="*/ 52388 w 338138"/>
                <a:gd name="connsiteY13" fmla="*/ 179388 h 300038"/>
                <a:gd name="connsiteX14" fmla="*/ 0 w 338138"/>
                <a:gd name="connsiteY14" fmla="*/ 179388 h 300038"/>
                <a:gd name="connsiteX15" fmla="*/ 169070 w 338138"/>
                <a:gd name="connsiteY15" fmla="*/ 79375 h 300038"/>
                <a:gd name="connsiteX16" fmla="*/ 74613 w 338138"/>
                <a:gd name="connsiteY16" fmla="*/ 173567 h 300038"/>
                <a:gd name="connsiteX17" fmla="*/ 87732 w 338138"/>
                <a:gd name="connsiteY17" fmla="*/ 220663 h 300038"/>
                <a:gd name="connsiteX18" fmla="*/ 250407 w 338138"/>
                <a:gd name="connsiteY18" fmla="*/ 220663 h 300038"/>
                <a:gd name="connsiteX19" fmla="*/ 263526 w 338138"/>
                <a:gd name="connsiteY19" fmla="*/ 173567 h 300038"/>
                <a:gd name="connsiteX20" fmla="*/ 169070 w 338138"/>
                <a:gd name="connsiteY20" fmla="*/ 79375 h 300038"/>
                <a:gd name="connsiteX21" fmla="*/ 169069 w 338138"/>
                <a:gd name="connsiteY21" fmla="*/ 68263 h 300038"/>
                <a:gd name="connsiteX22" fmla="*/ 274737 w 338138"/>
                <a:gd name="connsiteY22" fmla="*/ 173755 h 300038"/>
                <a:gd name="connsiteX23" fmla="*/ 264170 w 338138"/>
                <a:gd name="connsiteY23" fmla="*/ 221227 h 300038"/>
                <a:gd name="connsiteX24" fmla="*/ 338138 w 338138"/>
                <a:gd name="connsiteY24" fmla="*/ 221227 h 300038"/>
                <a:gd name="connsiteX25" fmla="*/ 338138 w 338138"/>
                <a:gd name="connsiteY25" fmla="*/ 231776 h 300038"/>
                <a:gd name="connsiteX26" fmla="*/ 0 w 338138"/>
                <a:gd name="connsiteY26" fmla="*/ 231776 h 300038"/>
                <a:gd name="connsiteX27" fmla="*/ 0 w 338138"/>
                <a:gd name="connsiteY27" fmla="*/ 221227 h 300038"/>
                <a:gd name="connsiteX28" fmla="*/ 73968 w 338138"/>
                <a:gd name="connsiteY28" fmla="*/ 221227 h 300038"/>
                <a:gd name="connsiteX29" fmla="*/ 63401 w 338138"/>
                <a:gd name="connsiteY29" fmla="*/ 173755 h 300038"/>
                <a:gd name="connsiteX30" fmla="*/ 169069 w 338138"/>
                <a:gd name="connsiteY30" fmla="*/ 68263 h 300038"/>
                <a:gd name="connsiteX31" fmla="*/ 301625 w 338138"/>
                <a:gd name="connsiteY31" fmla="*/ 53975 h 300038"/>
                <a:gd name="connsiteX32" fmla="*/ 309563 w 338138"/>
                <a:gd name="connsiteY32" fmla="*/ 61912 h 300038"/>
                <a:gd name="connsiteX33" fmla="*/ 268288 w 338138"/>
                <a:gd name="connsiteY33" fmla="*/ 103188 h 300038"/>
                <a:gd name="connsiteX34" fmla="*/ 260350 w 338138"/>
                <a:gd name="connsiteY34" fmla="*/ 95251 h 300038"/>
                <a:gd name="connsiteX35" fmla="*/ 36513 w 338138"/>
                <a:gd name="connsiteY35" fmla="*/ 53975 h 300038"/>
                <a:gd name="connsiteX36" fmla="*/ 77788 w 338138"/>
                <a:gd name="connsiteY36" fmla="*/ 95251 h 300038"/>
                <a:gd name="connsiteX37" fmla="*/ 69850 w 338138"/>
                <a:gd name="connsiteY37" fmla="*/ 103188 h 300038"/>
                <a:gd name="connsiteX38" fmla="*/ 28575 w 338138"/>
                <a:gd name="connsiteY38" fmla="*/ 61912 h 300038"/>
                <a:gd name="connsiteX39" fmla="*/ 163513 w 338138"/>
                <a:gd name="connsiteY39" fmla="*/ 0 h 300038"/>
                <a:gd name="connsiteX40" fmla="*/ 174626 w 338138"/>
                <a:gd name="connsiteY40" fmla="*/ 0 h 300038"/>
                <a:gd name="connsiteX41" fmla="*/ 174626 w 338138"/>
                <a:gd name="connsiteY41" fmla="*/ 57150 h 300038"/>
                <a:gd name="connsiteX42" fmla="*/ 163513 w 338138"/>
                <a:gd name="connsiteY42" fmla="*/ 5715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8138" h="300038">
                  <a:moveTo>
                    <a:pt x="136526" y="254000"/>
                  </a:moveTo>
                  <a:lnTo>
                    <a:pt x="169863" y="287338"/>
                  </a:lnTo>
                  <a:lnTo>
                    <a:pt x="201614" y="255588"/>
                  </a:lnTo>
                  <a:lnTo>
                    <a:pt x="209551" y="263525"/>
                  </a:lnTo>
                  <a:lnTo>
                    <a:pt x="173038" y="300038"/>
                  </a:lnTo>
                  <a:lnTo>
                    <a:pt x="165101" y="300038"/>
                  </a:lnTo>
                  <a:lnTo>
                    <a:pt x="128588" y="263525"/>
                  </a:lnTo>
                  <a:close/>
                  <a:moveTo>
                    <a:pt x="285750" y="168275"/>
                  </a:moveTo>
                  <a:lnTo>
                    <a:pt x="338138" y="168275"/>
                  </a:lnTo>
                  <a:lnTo>
                    <a:pt x="338138" y="179388"/>
                  </a:lnTo>
                  <a:lnTo>
                    <a:pt x="285750" y="179388"/>
                  </a:lnTo>
                  <a:close/>
                  <a:moveTo>
                    <a:pt x="0" y="168275"/>
                  </a:moveTo>
                  <a:lnTo>
                    <a:pt x="52388" y="168275"/>
                  </a:lnTo>
                  <a:lnTo>
                    <a:pt x="52388" y="179388"/>
                  </a:lnTo>
                  <a:lnTo>
                    <a:pt x="0" y="179388"/>
                  </a:lnTo>
                  <a:close/>
                  <a:moveTo>
                    <a:pt x="169070" y="79375"/>
                  </a:moveTo>
                  <a:cubicBezTo>
                    <a:pt x="116594" y="79375"/>
                    <a:pt x="74613" y="121238"/>
                    <a:pt x="74613" y="173567"/>
                  </a:cubicBezTo>
                  <a:cubicBezTo>
                    <a:pt x="74613" y="190574"/>
                    <a:pt x="78549" y="206273"/>
                    <a:pt x="87732" y="220663"/>
                  </a:cubicBezTo>
                  <a:cubicBezTo>
                    <a:pt x="87732" y="220663"/>
                    <a:pt x="87732" y="220663"/>
                    <a:pt x="250407" y="220663"/>
                  </a:cubicBezTo>
                  <a:cubicBezTo>
                    <a:pt x="259590" y="206273"/>
                    <a:pt x="263526" y="190574"/>
                    <a:pt x="263526" y="173567"/>
                  </a:cubicBezTo>
                  <a:cubicBezTo>
                    <a:pt x="263526" y="121238"/>
                    <a:pt x="221545" y="79375"/>
                    <a:pt x="169070" y="79375"/>
                  </a:cubicBezTo>
                  <a:close/>
                  <a:moveTo>
                    <a:pt x="169069" y="68263"/>
                  </a:moveTo>
                  <a:cubicBezTo>
                    <a:pt x="227187" y="68263"/>
                    <a:pt x="274737" y="115735"/>
                    <a:pt x="274737" y="173755"/>
                  </a:cubicBezTo>
                  <a:cubicBezTo>
                    <a:pt x="274737" y="189579"/>
                    <a:pt x="270775" y="206722"/>
                    <a:pt x="264170" y="221227"/>
                  </a:cubicBezTo>
                  <a:cubicBezTo>
                    <a:pt x="264170" y="221227"/>
                    <a:pt x="264170" y="221227"/>
                    <a:pt x="338138" y="221227"/>
                  </a:cubicBezTo>
                  <a:cubicBezTo>
                    <a:pt x="338138" y="221227"/>
                    <a:pt x="338138" y="221227"/>
                    <a:pt x="338138" y="231776"/>
                  </a:cubicBezTo>
                  <a:cubicBezTo>
                    <a:pt x="338138" y="231776"/>
                    <a:pt x="338138" y="231776"/>
                    <a:pt x="0" y="231776"/>
                  </a:cubicBezTo>
                  <a:cubicBezTo>
                    <a:pt x="0" y="231776"/>
                    <a:pt x="0" y="231776"/>
                    <a:pt x="0" y="221227"/>
                  </a:cubicBezTo>
                  <a:cubicBezTo>
                    <a:pt x="0" y="221227"/>
                    <a:pt x="0" y="221227"/>
                    <a:pt x="73968" y="221227"/>
                  </a:cubicBezTo>
                  <a:cubicBezTo>
                    <a:pt x="67363" y="206722"/>
                    <a:pt x="63401" y="189579"/>
                    <a:pt x="63401" y="173755"/>
                  </a:cubicBezTo>
                  <a:cubicBezTo>
                    <a:pt x="63401" y="115735"/>
                    <a:pt x="110952" y="68263"/>
                    <a:pt x="169069" y="68263"/>
                  </a:cubicBezTo>
                  <a:close/>
                  <a:moveTo>
                    <a:pt x="301625" y="53975"/>
                  </a:moveTo>
                  <a:lnTo>
                    <a:pt x="309563" y="61912"/>
                  </a:lnTo>
                  <a:lnTo>
                    <a:pt x="268288" y="103188"/>
                  </a:lnTo>
                  <a:lnTo>
                    <a:pt x="260350" y="95251"/>
                  </a:lnTo>
                  <a:close/>
                  <a:moveTo>
                    <a:pt x="36513" y="53975"/>
                  </a:moveTo>
                  <a:lnTo>
                    <a:pt x="77788" y="95251"/>
                  </a:lnTo>
                  <a:lnTo>
                    <a:pt x="69850" y="103188"/>
                  </a:lnTo>
                  <a:lnTo>
                    <a:pt x="28575" y="61912"/>
                  </a:lnTo>
                  <a:close/>
                  <a:moveTo>
                    <a:pt x="163513" y="0"/>
                  </a:moveTo>
                  <a:lnTo>
                    <a:pt x="174626" y="0"/>
                  </a:lnTo>
                  <a:lnTo>
                    <a:pt x="174626" y="57150"/>
                  </a:lnTo>
                  <a:lnTo>
                    <a:pt x="163513" y="571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p>
          </p:txBody>
        </p:sp>
      </p:grpSp>
      <p:sp>
        <p:nvSpPr>
          <p:cNvPr id="26" name="矩形 25"/>
          <p:cNvSpPr/>
          <p:nvPr/>
        </p:nvSpPr>
        <p:spPr>
          <a:xfrm>
            <a:off x="361149" y="586365"/>
            <a:ext cx="6429022"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（二）森林采伐限额管理制度</a:t>
            </a:r>
          </a:p>
        </p:txBody>
      </p:sp>
      <p:sp>
        <p:nvSpPr>
          <p:cNvPr id="28" name="矩形 27"/>
          <p:cNvSpPr/>
          <p:nvPr/>
        </p:nvSpPr>
        <p:spPr>
          <a:xfrm>
            <a:off x="1037267" y="1633785"/>
            <a:ext cx="10864716" cy="2677656"/>
          </a:xfrm>
          <a:prstGeom prst="rect">
            <a:avLst/>
          </a:prstGeom>
          <a:solidFill>
            <a:schemeClr val="bg1"/>
          </a:solidFill>
          <a:effectLst>
            <a:outerShdw blurRad="50800" dist="38100" dir="2700000" algn="tl" rotWithShape="0">
              <a:prstClr val="black">
                <a:alpha val="40000"/>
              </a:prstClr>
            </a:outerShdw>
          </a:effectLst>
          <a:scene3d>
            <a:camera prst="orthographicFront"/>
            <a:lightRig rig="threePt" dir="t"/>
          </a:scene3d>
          <a:sp3d>
            <a:bevelT/>
          </a:sp3d>
        </p:spPr>
        <p:txBody>
          <a:bodyPr wrap="square">
            <a:spAutoFit/>
            <a:sp3d contourW="25400"/>
          </a:bodyPr>
          <a:lstStyle/>
          <a:p>
            <a:pPr algn="just" defTabSz="964326" fontAlgn="auto">
              <a:lnSpc>
                <a:spcPct val="150000"/>
              </a:lnSpc>
              <a:spcBef>
                <a:spcPts val="0"/>
              </a:spcBef>
              <a:spcAft>
                <a:spcPts val="0"/>
              </a:spcAft>
            </a:pPr>
            <a:r>
              <a:rPr lang="en-US" altLang="zh-CN" sz="1600" dirty="0" smtClean="0">
                <a:solidFill>
                  <a:schemeClr val="tx1">
                    <a:lumMod val="75000"/>
                    <a:lumOff val="25000"/>
                  </a:schemeClr>
                </a:solidFill>
                <a:latin typeface="Arial"/>
                <a:ea typeface="微软雅黑"/>
              </a:rPr>
              <a:t>      《</a:t>
            </a:r>
            <a:r>
              <a:rPr lang="zh-CN" altLang="en-US" sz="1600" dirty="0">
                <a:solidFill>
                  <a:schemeClr val="tx1">
                    <a:lumMod val="75000"/>
                    <a:lumOff val="25000"/>
                  </a:schemeClr>
                </a:solidFill>
                <a:latin typeface="Arial"/>
                <a:ea typeface="微软雅黑"/>
              </a:rPr>
              <a:t>森林法</a:t>
            </a:r>
            <a:r>
              <a:rPr lang="en-US" altLang="zh-CN" sz="1600" dirty="0">
                <a:solidFill>
                  <a:schemeClr val="tx1">
                    <a:lumMod val="75000"/>
                    <a:lumOff val="25000"/>
                  </a:schemeClr>
                </a:solidFill>
                <a:latin typeface="Arial"/>
                <a:ea typeface="微软雅黑"/>
              </a:rPr>
              <a:t>》</a:t>
            </a:r>
            <a:r>
              <a:rPr lang="zh-CN" altLang="en-US" sz="1600" dirty="0">
                <a:solidFill>
                  <a:schemeClr val="tx1">
                    <a:lumMod val="75000"/>
                    <a:lumOff val="25000"/>
                  </a:schemeClr>
                </a:solidFill>
                <a:latin typeface="Arial"/>
                <a:ea typeface="微软雅黑"/>
              </a:rPr>
              <a:t>第二十九条规定，国家根据用材林的消耗量低于生长量的原则，严格控制森林年采伐量。国家所有的森林和林木以国有林业企业事业单位、农场、厂矿为单位，集体所有的森林和林木、个人所有的林木以县为单位，制定年采伐限额，由省、自治区、直辖市林业主管部门汇总，经同级人民政府审核后，报国务院批准</a:t>
            </a:r>
            <a:r>
              <a:rPr lang="zh-CN" altLang="en-US" sz="1600" dirty="0" smtClean="0">
                <a:solidFill>
                  <a:schemeClr val="tx1">
                    <a:lumMod val="75000"/>
                    <a:lumOff val="25000"/>
                  </a:schemeClr>
                </a:solidFill>
                <a:latin typeface="Arial"/>
                <a:ea typeface="微软雅黑"/>
              </a:rPr>
              <a:t>。</a:t>
            </a:r>
            <a:endParaRPr lang="en-US" altLang="zh-CN" sz="1600" dirty="0" smtClean="0">
              <a:solidFill>
                <a:schemeClr val="tx1">
                  <a:lumMod val="75000"/>
                  <a:lumOff val="25000"/>
                </a:schemeClr>
              </a:solidFill>
              <a:latin typeface="Arial"/>
              <a:ea typeface="微软雅黑"/>
            </a:endParaRPr>
          </a:p>
          <a:p>
            <a:pPr algn="just" defTabSz="964326" fontAlgn="auto">
              <a:lnSpc>
                <a:spcPct val="150000"/>
              </a:lnSpc>
              <a:spcBef>
                <a:spcPts val="0"/>
              </a:spcBef>
              <a:spcAft>
                <a:spcPts val="0"/>
              </a:spcAft>
            </a:pPr>
            <a:r>
              <a:rPr lang="zh-CN" altLang="en-US" sz="1600" dirty="0" smtClean="0">
                <a:solidFill>
                  <a:schemeClr val="tx1">
                    <a:lumMod val="75000"/>
                    <a:lumOff val="25000"/>
                  </a:schemeClr>
                </a:solidFill>
                <a:latin typeface="Arial"/>
                <a:ea typeface="微软雅黑"/>
              </a:rPr>
              <a:t>       森林采伐</a:t>
            </a:r>
            <a:r>
              <a:rPr lang="zh-CN" altLang="en-US" sz="1600" dirty="0">
                <a:solidFill>
                  <a:schemeClr val="tx1">
                    <a:lumMod val="75000"/>
                    <a:lumOff val="25000"/>
                  </a:schemeClr>
                </a:solidFill>
                <a:latin typeface="Arial"/>
                <a:ea typeface="微软雅黑"/>
              </a:rPr>
              <a:t>限额是采伐消耗森林、林木蓄积的最大限量，实行森林采伐限额管理是</a:t>
            </a:r>
            <a:r>
              <a:rPr lang="en-US" altLang="zh-CN" sz="1600" dirty="0">
                <a:solidFill>
                  <a:schemeClr val="tx1">
                    <a:lumMod val="75000"/>
                    <a:lumOff val="25000"/>
                  </a:schemeClr>
                </a:solidFill>
                <a:latin typeface="Arial"/>
                <a:ea typeface="微软雅黑"/>
              </a:rPr>
              <a:t>《</a:t>
            </a:r>
            <a:r>
              <a:rPr lang="zh-CN" altLang="en-US" sz="1600" dirty="0">
                <a:solidFill>
                  <a:schemeClr val="tx1">
                    <a:lumMod val="75000"/>
                    <a:lumOff val="25000"/>
                  </a:schemeClr>
                </a:solidFill>
                <a:latin typeface="Arial"/>
                <a:ea typeface="微软雅黑"/>
              </a:rPr>
              <a:t>森林法</a:t>
            </a:r>
            <a:r>
              <a:rPr lang="en-US" altLang="zh-CN" sz="1600" dirty="0">
                <a:solidFill>
                  <a:schemeClr val="tx1">
                    <a:lumMod val="75000"/>
                    <a:lumOff val="25000"/>
                  </a:schemeClr>
                </a:solidFill>
                <a:latin typeface="Arial"/>
                <a:ea typeface="微软雅黑"/>
              </a:rPr>
              <a:t>》</a:t>
            </a:r>
            <a:r>
              <a:rPr lang="zh-CN" altLang="en-US" sz="1600" dirty="0">
                <a:solidFill>
                  <a:schemeClr val="tx1">
                    <a:lumMod val="75000"/>
                    <a:lumOff val="25000"/>
                  </a:schemeClr>
                </a:solidFill>
                <a:latin typeface="Arial"/>
                <a:ea typeface="微软雅黑"/>
              </a:rPr>
              <a:t>确定的一项重要法律制度，是控制森林资源过量消耗的核心措施和加强森林可持续经营的关键手段</a:t>
            </a:r>
            <a:r>
              <a:rPr lang="zh-CN" altLang="en-US" sz="1600" dirty="0" smtClean="0">
                <a:solidFill>
                  <a:schemeClr val="tx1">
                    <a:lumMod val="75000"/>
                    <a:lumOff val="25000"/>
                  </a:schemeClr>
                </a:solidFill>
                <a:latin typeface="Arial"/>
                <a:ea typeface="微软雅黑"/>
              </a:rPr>
              <a:t>。</a:t>
            </a:r>
            <a:endParaRPr lang="en-US" altLang="zh-CN" sz="1600" dirty="0" smtClean="0">
              <a:solidFill>
                <a:schemeClr val="tx1">
                  <a:lumMod val="75000"/>
                  <a:lumOff val="25000"/>
                </a:schemeClr>
              </a:solidFill>
              <a:latin typeface="Arial"/>
              <a:ea typeface="微软雅黑"/>
            </a:endParaRPr>
          </a:p>
          <a:p>
            <a:pPr algn="just" defTabSz="964326" fontAlgn="auto">
              <a:lnSpc>
                <a:spcPct val="150000"/>
              </a:lnSpc>
              <a:spcBef>
                <a:spcPts val="0"/>
              </a:spcBef>
              <a:spcAft>
                <a:spcPts val="0"/>
              </a:spcAft>
            </a:pPr>
            <a:r>
              <a:rPr lang="zh-CN" altLang="en-US" sz="1600" dirty="0" smtClean="0">
                <a:solidFill>
                  <a:schemeClr val="tx1">
                    <a:lumMod val="75000"/>
                    <a:lumOff val="25000"/>
                  </a:schemeClr>
                </a:solidFill>
                <a:latin typeface="Arial"/>
                <a:ea typeface="微软雅黑"/>
              </a:rPr>
              <a:t>       我</a:t>
            </a:r>
            <a:r>
              <a:rPr lang="zh-CN" altLang="en-US" sz="1600" dirty="0">
                <a:solidFill>
                  <a:schemeClr val="tx1">
                    <a:lumMod val="75000"/>
                    <a:lumOff val="25000"/>
                  </a:schemeClr>
                </a:solidFill>
                <a:latin typeface="Arial"/>
                <a:ea typeface="微软雅黑"/>
              </a:rPr>
              <a:t>公司桉树速丰林的采伐亦受</a:t>
            </a:r>
            <a:r>
              <a:rPr lang="zh-CN" altLang="en-US" sz="1600" b="1" dirty="0">
                <a:solidFill>
                  <a:schemeClr val="tx1">
                    <a:lumMod val="75000"/>
                    <a:lumOff val="25000"/>
                  </a:schemeClr>
                </a:solidFill>
                <a:latin typeface="Arial"/>
                <a:ea typeface="微软雅黑"/>
              </a:rPr>
              <a:t>森林采伐限额管理</a:t>
            </a:r>
            <a:r>
              <a:rPr lang="zh-CN" altLang="en-US" sz="1600" dirty="0">
                <a:solidFill>
                  <a:schemeClr val="tx1">
                    <a:lumMod val="75000"/>
                    <a:lumOff val="25000"/>
                  </a:schemeClr>
                </a:solidFill>
                <a:latin typeface="Arial"/>
                <a:ea typeface="微软雅黑"/>
              </a:rPr>
              <a:t>，每年需根据发放的采伐指标与采伐许可证进行采伐生产，并且需要进行伐区的更新。</a:t>
            </a:r>
          </a:p>
        </p:txBody>
      </p:sp>
    </p:spTree>
    <p:extLst>
      <p:ext uri="{BB962C8B-B14F-4D97-AF65-F5344CB8AC3E}">
        <p14:creationId xmlns:p14="http://schemas.microsoft.com/office/powerpoint/2010/main" val="14736106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1" y="3493430"/>
            <a:ext cx="12858044" cy="373017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915" r="27915"/>
          <a:stretch>
            <a:fillRect/>
          </a:stretch>
        </p:blipFill>
        <p:spPr>
          <a:scene3d>
            <a:camera prst="orthographicFront"/>
            <a:lightRig rig="threePt" dir="t"/>
          </a:scene3d>
          <a:sp3d>
            <a:bevelT w="63500" h="114300"/>
          </a:sp3d>
        </p:spPr>
      </p:pic>
      <p:pic>
        <p:nvPicPr>
          <p:cNvPr id="17" name="图片占位符 1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3498" r="23498"/>
          <a:stretch>
            <a:fillRect/>
          </a:stretch>
        </p:blipFill>
        <p:spPr>
          <a:scene3d>
            <a:camera prst="orthographicFront"/>
            <a:lightRig rig="threePt" dir="t"/>
          </a:scene3d>
          <a:sp3d>
            <a:bevelT w="120650" h="114300"/>
          </a:sp3d>
        </p:spPr>
      </p:pic>
      <p:grpSp>
        <p:nvGrpSpPr>
          <p:cNvPr id="3" name="组合 2"/>
          <p:cNvGrpSpPr/>
          <p:nvPr/>
        </p:nvGrpSpPr>
        <p:grpSpPr>
          <a:xfrm>
            <a:off x="3325362" y="2614759"/>
            <a:ext cx="2611791" cy="3348449"/>
            <a:chOff x="3325362" y="2614759"/>
            <a:chExt cx="2611791" cy="3348449"/>
          </a:xfrm>
        </p:grpSpPr>
        <p:sp>
          <p:nvSpPr>
            <p:cNvPr id="4" name="矩形 3"/>
            <p:cNvSpPr/>
            <p:nvPr/>
          </p:nvSpPr>
          <p:spPr>
            <a:xfrm>
              <a:off x="3325362" y="2614759"/>
              <a:ext cx="2611791" cy="33484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42470" y="2699034"/>
              <a:ext cx="2361740" cy="3000821"/>
            </a:xfrm>
            <a:prstGeom prst="rect">
              <a:avLst/>
            </a:prstGeom>
          </p:spPr>
          <p:txBody>
            <a:bodyPr wrap="square">
              <a:spAutoFit/>
              <a:scene3d>
                <a:camera prst="orthographicFront"/>
                <a:lightRig rig="threePt" dir="t"/>
              </a:scene3d>
              <a:sp3d contourW="25400"/>
            </a:bodyPr>
            <a:lstStyle/>
            <a:p>
              <a:pPr lvl="0" algn="just">
                <a:lnSpc>
                  <a:spcPct val="150000"/>
                </a:lnSpc>
              </a:pPr>
              <a:r>
                <a:rPr lang="zh-CN" altLang="en-US" sz="1400" dirty="0" smtClean="0">
                  <a:solidFill>
                    <a:schemeClr val="bg1"/>
                  </a:solidFill>
                  <a:latin typeface="微软雅黑"/>
                  <a:ea typeface="微软雅黑"/>
                </a:rPr>
                <a:t>       桉树</a:t>
              </a:r>
              <a:r>
                <a:rPr lang="zh-CN" altLang="en-US" sz="1400" dirty="0">
                  <a:solidFill>
                    <a:schemeClr val="bg1"/>
                  </a:solidFill>
                  <a:latin typeface="微软雅黑"/>
                  <a:ea typeface="微软雅黑"/>
                </a:rPr>
                <a:t>是桃金娘科桉树属及其近亲桉树属、杯果木属和伞房属植物的总称，截至</a:t>
              </a:r>
              <a:r>
                <a:rPr lang="en-US" altLang="zh-CN" sz="1400" dirty="0">
                  <a:solidFill>
                    <a:schemeClr val="bg1"/>
                  </a:solidFill>
                  <a:latin typeface="微软雅黑"/>
                  <a:ea typeface="微软雅黑"/>
                </a:rPr>
                <a:t>1998</a:t>
              </a:r>
              <a:r>
                <a:rPr lang="zh-CN" altLang="en-US" sz="1400" dirty="0">
                  <a:solidFill>
                    <a:schemeClr val="bg1"/>
                  </a:solidFill>
                  <a:latin typeface="微软雅黑"/>
                  <a:ea typeface="微软雅黑"/>
                </a:rPr>
                <a:t>年底，共有</a:t>
              </a:r>
              <a:r>
                <a:rPr lang="en-US" altLang="zh-CN" sz="1400" dirty="0">
                  <a:solidFill>
                    <a:schemeClr val="bg1"/>
                  </a:solidFill>
                  <a:latin typeface="微软雅黑"/>
                  <a:ea typeface="微软雅黑"/>
                </a:rPr>
                <a:t>808</a:t>
              </a:r>
              <a:r>
                <a:rPr lang="zh-CN" altLang="en-US" sz="1400" dirty="0">
                  <a:solidFill>
                    <a:schemeClr val="bg1"/>
                  </a:solidFill>
                  <a:latin typeface="微软雅黑"/>
                  <a:ea typeface="微软雅黑"/>
                </a:rPr>
                <a:t>个种和</a:t>
              </a:r>
              <a:r>
                <a:rPr lang="en-US" altLang="zh-CN" sz="1400" dirty="0">
                  <a:solidFill>
                    <a:schemeClr val="bg1"/>
                  </a:solidFill>
                  <a:latin typeface="微软雅黑"/>
                  <a:ea typeface="微软雅黑"/>
                </a:rPr>
                <a:t>137</a:t>
              </a:r>
              <a:r>
                <a:rPr lang="zh-CN" altLang="en-US" sz="1400" dirty="0">
                  <a:solidFill>
                    <a:schemeClr val="bg1"/>
                  </a:solidFill>
                  <a:latin typeface="微软雅黑"/>
                  <a:ea typeface="微软雅黑"/>
                </a:rPr>
                <a:t>个亚种或变种得到承认，总共</a:t>
              </a:r>
              <a:r>
                <a:rPr lang="en-US" altLang="zh-CN" sz="1400" dirty="0">
                  <a:solidFill>
                    <a:schemeClr val="bg1"/>
                  </a:solidFill>
                  <a:latin typeface="微软雅黑"/>
                  <a:ea typeface="微软雅黑"/>
                </a:rPr>
                <a:t>945</a:t>
              </a:r>
              <a:r>
                <a:rPr lang="zh-CN" altLang="en-US" sz="1400" dirty="0">
                  <a:solidFill>
                    <a:schemeClr val="bg1"/>
                  </a:solidFill>
                  <a:latin typeface="微软雅黑"/>
                  <a:ea typeface="微软雅黑"/>
                </a:rPr>
                <a:t>个分类群</a:t>
              </a:r>
              <a:r>
                <a:rPr lang="zh-CN" altLang="en-US" sz="1400" dirty="0" smtClean="0">
                  <a:solidFill>
                    <a:schemeClr val="bg1"/>
                  </a:solidFill>
                  <a:latin typeface="微软雅黑"/>
                  <a:ea typeface="微软雅黑"/>
                </a:rPr>
                <a:t>。绝大多数</a:t>
              </a:r>
              <a:r>
                <a:rPr lang="zh-CN" altLang="en-US" sz="1400" dirty="0">
                  <a:solidFill>
                    <a:schemeClr val="bg1"/>
                  </a:solidFill>
                  <a:latin typeface="微软雅黑"/>
                  <a:ea typeface="微软雅黑"/>
                </a:rPr>
                <a:t>自然分布于澳大利亚，少数几种分布于巴布亚新几内亚、印度尼西亚和菲律宾。</a:t>
              </a:r>
            </a:p>
          </p:txBody>
        </p:sp>
      </p:grpSp>
      <p:sp>
        <p:nvSpPr>
          <p:cNvPr id="28" name="矩形 27"/>
          <p:cNvSpPr/>
          <p:nvPr/>
        </p:nvSpPr>
        <p:spPr>
          <a:xfrm>
            <a:off x="361149" y="586365"/>
            <a:ext cx="6429022"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（三）关于桉树的相关介绍</a:t>
            </a:r>
          </a:p>
        </p:txBody>
      </p:sp>
      <p:sp>
        <p:nvSpPr>
          <p:cNvPr id="29" name="矩形 28"/>
          <p:cNvSpPr/>
          <p:nvPr/>
        </p:nvSpPr>
        <p:spPr>
          <a:xfrm>
            <a:off x="2376986" y="1312069"/>
            <a:ext cx="2661335" cy="429861"/>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smtClean="0">
                <a:effectLst>
                  <a:reflection blurRad="6350" stA="55000" endA="300" endPos="45500" dir="5400000" sy="-100000" algn="bl" rotWithShape="0"/>
                </a:effectLst>
                <a:latin typeface="+mj-ea"/>
                <a:ea typeface="+mj-ea"/>
              </a:rPr>
              <a:t>1</a:t>
            </a:r>
            <a:r>
              <a:rPr lang="zh-CN" altLang="en-US" sz="2000" b="1" dirty="0" smtClean="0">
                <a:effectLst>
                  <a:reflection blurRad="6350" stA="55000" endA="300" endPos="45500" dir="5400000" sy="-100000" algn="bl" rotWithShape="0"/>
                </a:effectLst>
                <a:latin typeface="+mj-ea"/>
                <a:ea typeface="+mj-ea"/>
              </a:rPr>
              <a:t>、桉树</a:t>
            </a:r>
            <a:r>
              <a:rPr lang="zh-CN" altLang="en-US" sz="2000" b="1" dirty="0">
                <a:effectLst>
                  <a:reflection blurRad="6350" stA="55000" endA="300" endPos="45500" dir="5400000" sy="-100000" algn="bl" rotWithShape="0"/>
                </a:effectLst>
                <a:latin typeface="+mj-ea"/>
                <a:ea typeface="+mj-ea"/>
              </a:rPr>
              <a:t>的分类与</a:t>
            </a:r>
            <a:r>
              <a:rPr lang="zh-CN" altLang="en-US" sz="2000" b="1" dirty="0" smtClean="0">
                <a:effectLst>
                  <a:reflection blurRad="6350" stA="55000" endA="300" endPos="45500" dir="5400000" sy="-100000" algn="bl" rotWithShape="0"/>
                </a:effectLst>
                <a:latin typeface="+mj-ea"/>
                <a:ea typeface="+mj-ea"/>
              </a:rPr>
              <a:t>价值</a:t>
            </a:r>
            <a:endParaRPr lang="zh-CN" altLang="en-US" sz="2000" dirty="0">
              <a:solidFill>
                <a:srgbClr val="FFFFFF">
                  <a:lumMod val="50000"/>
                </a:srgbClr>
              </a:solidFill>
              <a:effectLst>
                <a:reflection blurRad="6350" stA="55000" endA="300" endPos="45500" dir="5400000" sy="-100000" algn="bl" rotWithShape="0"/>
              </a:effectLst>
              <a:latin typeface="Arial"/>
              <a:ea typeface="微软雅黑"/>
            </a:endParaRPr>
          </a:p>
        </p:txBody>
      </p:sp>
      <p:cxnSp>
        <p:nvCxnSpPr>
          <p:cNvPr id="30" name="直接连接符 29"/>
          <p:cNvCxnSpPr/>
          <p:nvPr/>
        </p:nvCxnSpPr>
        <p:spPr>
          <a:xfrm>
            <a:off x="1655394" y="1545625"/>
            <a:ext cx="721592" cy="0"/>
          </a:xfrm>
          <a:prstGeom prst="line">
            <a:avLst/>
          </a:prstGeom>
          <a:ln w="1905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059711" y="1535017"/>
            <a:ext cx="721592" cy="0"/>
          </a:xfrm>
          <a:prstGeom prst="line">
            <a:avLst/>
          </a:prstGeom>
          <a:ln w="19050" cap="rnd">
            <a:solidFill>
              <a:schemeClr val="accent4"/>
            </a:solidFill>
            <a:roun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372661" y="2614759"/>
            <a:ext cx="2611791" cy="3348449"/>
            <a:chOff x="9372661" y="2614759"/>
            <a:chExt cx="2611791" cy="3348449"/>
          </a:xfrm>
        </p:grpSpPr>
        <p:sp>
          <p:nvSpPr>
            <p:cNvPr id="8" name="矩形 7"/>
            <p:cNvSpPr/>
            <p:nvPr/>
          </p:nvSpPr>
          <p:spPr>
            <a:xfrm>
              <a:off x="9372661" y="2614759"/>
              <a:ext cx="2611791" cy="33484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497686" y="2639221"/>
              <a:ext cx="2361740" cy="3323987"/>
            </a:xfrm>
            <a:prstGeom prst="rect">
              <a:avLst/>
            </a:prstGeom>
          </p:spPr>
          <p:txBody>
            <a:bodyPr wrap="square">
              <a:spAutoFit/>
              <a:scene3d>
                <a:camera prst="orthographicFront"/>
                <a:lightRig rig="threePt" dir="t"/>
              </a:scene3d>
              <a:sp3d contourW="25400"/>
            </a:bodyPr>
            <a:lstStyle/>
            <a:p>
              <a:pPr lvl="0" algn="just">
                <a:lnSpc>
                  <a:spcPct val="150000"/>
                </a:lnSpc>
              </a:pPr>
              <a:r>
                <a:rPr lang="zh-CN" altLang="en-US" sz="1400" dirty="0" smtClean="0">
                  <a:solidFill>
                    <a:schemeClr val="bg1"/>
                  </a:solidFill>
                  <a:latin typeface="微软雅黑"/>
                  <a:ea typeface="微软雅黑"/>
                </a:rPr>
                <a:t>      桉树</a:t>
              </a:r>
              <a:r>
                <a:rPr lang="zh-CN" altLang="en-US" sz="1400" dirty="0">
                  <a:solidFill>
                    <a:schemeClr val="bg1"/>
                  </a:solidFill>
                  <a:latin typeface="微软雅黑"/>
                  <a:ea typeface="微软雅黑"/>
                </a:rPr>
                <a:t>是世界上长得最快的</a:t>
              </a:r>
              <a:r>
                <a:rPr lang="zh-CN" altLang="en-US" sz="1400" dirty="0" smtClean="0">
                  <a:solidFill>
                    <a:schemeClr val="bg1"/>
                  </a:solidFill>
                  <a:latin typeface="微软雅黑"/>
                  <a:ea typeface="微软雅黑"/>
                </a:rPr>
                <a:t>树木</a:t>
              </a:r>
              <a:r>
                <a:rPr lang="zh-CN" altLang="en-US" sz="1400" dirty="0">
                  <a:solidFill>
                    <a:schemeClr val="bg1"/>
                  </a:solidFill>
                  <a:latin typeface="微软雅黑"/>
                  <a:ea typeface="微软雅黑"/>
                </a:rPr>
                <a:t>，</a:t>
              </a:r>
              <a:r>
                <a:rPr lang="zh-CN" altLang="en-US" sz="1400" dirty="0" smtClean="0">
                  <a:solidFill>
                    <a:schemeClr val="bg1"/>
                  </a:solidFill>
                  <a:latin typeface="微软雅黑"/>
                  <a:ea typeface="微软雅黑"/>
                </a:rPr>
                <a:t>成材</a:t>
              </a:r>
              <a:r>
                <a:rPr lang="zh-CN" altLang="en-US" sz="1400" dirty="0">
                  <a:solidFill>
                    <a:schemeClr val="bg1"/>
                  </a:solidFill>
                  <a:latin typeface="微软雅黑"/>
                  <a:ea typeface="微软雅黑"/>
                </a:rPr>
                <a:t>周期短，一般</a:t>
              </a:r>
              <a:r>
                <a:rPr lang="en-US" altLang="zh-CN" sz="1400" dirty="0">
                  <a:solidFill>
                    <a:schemeClr val="bg1"/>
                  </a:solidFill>
                  <a:latin typeface="微软雅黑"/>
                  <a:ea typeface="微软雅黑"/>
                </a:rPr>
                <a:t>5</a:t>
              </a:r>
              <a:r>
                <a:rPr lang="zh-CN" altLang="en-US" sz="1400" dirty="0">
                  <a:solidFill>
                    <a:schemeClr val="bg1"/>
                  </a:solidFill>
                  <a:latin typeface="微软雅黑"/>
                  <a:ea typeface="微软雅黑"/>
                </a:rPr>
                <a:t>年即可</a:t>
              </a:r>
              <a:r>
                <a:rPr lang="zh-CN" altLang="en-US" sz="1400" dirty="0" smtClean="0">
                  <a:solidFill>
                    <a:schemeClr val="bg1"/>
                  </a:solidFill>
                  <a:latin typeface="微软雅黑"/>
                  <a:ea typeface="微软雅黑"/>
                </a:rPr>
                <a:t>成材，并且桉树</a:t>
              </a:r>
              <a:r>
                <a:rPr lang="zh-CN" altLang="en-US" sz="1400" dirty="0">
                  <a:solidFill>
                    <a:schemeClr val="bg1"/>
                  </a:solidFill>
                  <a:latin typeface="微软雅黑"/>
                  <a:ea typeface="微软雅黑"/>
                </a:rPr>
                <a:t>具有强生产力和强固碳能力。因而，桉树是利用价值较高的树种之一，现在被成功引种到世界上</a:t>
              </a:r>
              <a:r>
                <a:rPr lang="en-US" altLang="zh-CN" sz="1400" dirty="0">
                  <a:solidFill>
                    <a:schemeClr val="bg1"/>
                  </a:solidFill>
                  <a:latin typeface="微软雅黑"/>
                  <a:ea typeface="微软雅黑"/>
                </a:rPr>
                <a:t>120</a:t>
              </a:r>
              <a:r>
                <a:rPr lang="zh-CN" altLang="en-US" sz="1400" dirty="0">
                  <a:solidFill>
                    <a:schemeClr val="bg1"/>
                  </a:solidFill>
                  <a:latin typeface="微软雅黑"/>
                  <a:ea typeface="微软雅黑"/>
                </a:rPr>
                <a:t>多个国家，木材主要用于制浆造纸和人造板原料，也可作为实木用材，林副产品可提取桉叶油。</a:t>
              </a:r>
            </a:p>
          </p:txBody>
        </p:sp>
      </p:grpSp>
    </p:spTree>
    <p:extLst>
      <p:ext uri="{BB962C8B-B14F-4D97-AF65-F5344CB8AC3E}">
        <p14:creationId xmlns:p14="http://schemas.microsoft.com/office/powerpoint/2010/main" val="4093824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22" presetClass="entr" presetSubtype="8"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fltVal val="0"/>
                                          </p:val>
                                        </p:tav>
                                        <p:tav tm="100000">
                                          <p:val>
                                            <p:strVal val="#ppt_w"/>
                                          </p:val>
                                        </p:tav>
                                      </p:tavLst>
                                    </p:anim>
                                    <p:anim calcmode="lin" valueType="num">
                                      <p:cBhvr>
                                        <p:cTn id="21" dur="1000" fill="hold"/>
                                        <p:tgtEl>
                                          <p:spTgt spid="15"/>
                                        </p:tgtEl>
                                        <p:attrNameLst>
                                          <p:attrName>ppt_h</p:attrName>
                                        </p:attrNameLst>
                                      </p:cBhvr>
                                      <p:tavLst>
                                        <p:tav tm="0">
                                          <p:val>
                                            <p:fltVal val="0"/>
                                          </p:val>
                                        </p:tav>
                                        <p:tav tm="100000">
                                          <p:val>
                                            <p:strVal val="#ppt_h"/>
                                          </p:val>
                                        </p:tav>
                                      </p:tavLst>
                                    </p:anim>
                                    <p:animEffect transition="in" filter="fade">
                                      <p:cBhvr>
                                        <p:cTn id="22" dur="1000"/>
                                        <p:tgtEl>
                                          <p:spTgt spid="15"/>
                                        </p:tgtEl>
                                      </p:cBhvr>
                                    </p:animEffect>
                                  </p:childTnLst>
                                </p:cTn>
                              </p:par>
                              <p:par>
                                <p:cTn id="23" presetID="53" presetClass="entr" presetSubtype="16"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Effect transition="in" filter="fade">
                                      <p:cBhvr>
                                        <p:cTn id="27" dur="1000"/>
                                        <p:tgtEl>
                                          <p:spTgt spid="17"/>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23"/>
          <p:cNvSpPr txBox="1">
            <a:spLocks noChangeArrowheads="1"/>
          </p:cNvSpPr>
          <p:nvPr/>
        </p:nvSpPr>
        <p:spPr bwMode="auto">
          <a:xfrm>
            <a:off x="4867019" y="2854654"/>
            <a:ext cx="851344" cy="1569660"/>
          </a:xfrm>
          <a:prstGeom prst="rect">
            <a:avLst/>
          </a:prstGeom>
          <a:noFill/>
          <a:ln>
            <a:noFill/>
          </a:ln>
          <a:extLst/>
        </p:spPr>
        <p:txBody>
          <a:bodyPr wrap="square">
            <a:spAutoFit/>
            <a:scene3d>
              <a:camera prst="orthographicFront"/>
              <a:lightRig rig="threePt" dir="t"/>
            </a:scene3d>
            <a:sp3d extrusionH="57150">
              <a:bevelT w="38100" h="38100"/>
            </a:sp3d>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9600" b="1" kern="0" dirty="0" smtClean="0">
                <a:solidFill>
                  <a:schemeClr val="tx2"/>
                </a:solidFill>
                <a:latin typeface="微软雅黑" pitchFamily="34" charset="-122"/>
                <a:ea typeface="微软雅黑" pitchFamily="34" charset="-122"/>
              </a:rPr>
              <a:t>？</a:t>
            </a:r>
            <a:endParaRPr lang="zh-CN" altLang="en-US" sz="9600" b="1" kern="0" dirty="0">
              <a:solidFill>
                <a:schemeClr val="tx2"/>
              </a:solidFill>
              <a:latin typeface="微软雅黑" pitchFamily="34" charset="-122"/>
              <a:ea typeface="微软雅黑" pitchFamily="34" charset="-122"/>
            </a:endParaRPr>
          </a:p>
        </p:txBody>
      </p:sp>
      <p:sp>
        <p:nvSpPr>
          <p:cNvPr id="40" name="文本框 23"/>
          <p:cNvSpPr txBox="1">
            <a:spLocks noChangeArrowheads="1"/>
          </p:cNvSpPr>
          <p:nvPr/>
        </p:nvSpPr>
        <p:spPr bwMode="auto">
          <a:xfrm>
            <a:off x="4368539" y="2315900"/>
            <a:ext cx="812602" cy="1361751"/>
          </a:xfrm>
          <a:prstGeom prst="rect">
            <a:avLst/>
          </a:prstGeom>
          <a:noFill/>
          <a:ln>
            <a:noFill/>
          </a:ln>
          <a:extLst/>
        </p:spPr>
        <p:txBody>
          <a:bodyPr wrap="square">
            <a:spAutoFit/>
            <a:scene3d>
              <a:camera prst="orthographicFront"/>
              <a:lightRig rig="threePt" dir="t"/>
            </a:scene3d>
            <a:sp3d extrusionH="57150">
              <a:bevelT w="38100" h="38100"/>
            </a:sp3d>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8000" b="1" kern="0" dirty="0" smtClean="0">
                <a:solidFill>
                  <a:schemeClr val="tx2"/>
                </a:solidFill>
                <a:latin typeface="微软雅黑" pitchFamily="34" charset="-122"/>
                <a:ea typeface="微软雅黑" pitchFamily="34" charset="-122"/>
              </a:rPr>
              <a:t>？</a:t>
            </a:r>
            <a:endParaRPr lang="zh-CN" altLang="en-US" sz="8000" b="1" kern="0" dirty="0">
              <a:solidFill>
                <a:schemeClr val="tx2"/>
              </a:solidFill>
              <a:latin typeface="微软雅黑" pitchFamily="34" charset="-122"/>
              <a:ea typeface="微软雅黑" pitchFamily="34" charset="-122"/>
            </a:endParaRPr>
          </a:p>
        </p:txBody>
      </p:sp>
      <p:sp>
        <p:nvSpPr>
          <p:cNvPr id="133" name="Teardrop 10"/>
          <p:cNvSpPr/>
          <p:nvPr/>
        </p:nvSpPr>
        <p:spPr>
          <a:xfrm rot="18518801">
            <a:off x="2988631" y="5245218"/>
            <a:ext cx="1468551" cy="1468749"/>
          </a:xfrm>
          <a:prstGeom prst="teardrop">
            <a:avLst/>
          </a:prstGeom>
          <a:solidFill>
            <a:schemeClr val="tx1"/>
          </a:solidFill>
          <a:ln w="12700" cap="flat" cmpd="sng" algn="ctr">
            <a:noFill/>
            <a:prstDash val="solid"/>
            <a:miter lim="800000"/>
          </a:ln>
          <a:effectLst/>
          <a:scene3d>
            <a:camera prst="orthographicFront"/>
            <a:lightRig rig="threePt" dir="t"/>
          </a:scene3d>
          <a:sp3d>
            <a:bevelT/>
          </a:sp3d>
        </p:spPr>
        <p:txBody>
          <a:bodyPr vert="vert270" lIns="96448" tIns="37972" rIns="37972" bIns="48225" anchor="ctr"/>
          <a:lstStyle/>
          <a:p>
            <a:pPr algn="ctr" defTabSz="1285829" fontAlgn="auto">
              <a:spcBef>
                <a:spcPts val="0"/>
              </a:spcBef>
              <a:spcAft>
                <a:spcPts val="0"/>
              </a:spcAft>
              <a:defRPr/>
            </a:pPr>
            <a:endParaRPr lang="th-TH" sz="4219" kern="0" dirty="0">
              <a:solidFill>
                <a:sysClr val="window" lastClr="FFFFFF"/>
              </a:solidFill>
              <a:latin typeface="Calibri"/>
              <a:ea typeface="+mn-ea"/>
            </a:endParaRPr>
          </a:p>
        </p:txBody>
      </p:sp>
      <p:sp>
        <p:nvSpPr>
          <p:cNvPr id="134" name="Teardrop 6"/>
          <p:cNvSpPr/>
          <p:nvPr/>
        </p:nvSpPr>
        <p:spPr>
          <a:xfrm>
            <a:off x="1342671" y="4643306"/>
            <a:ext cx="1466876" cy="1468749"/>
          </a:xfrm>
          <a:prstGeom prst="teardrop">
            <a:avLst/>
          </a:prstGeom>
          <a:solidFill>
            <a:schemeClr val="tx1"/>
          </a:solidFill>
          <a:ln w="12700" cap="flat" cmpd="sng" algn="ctr">
            <a:noFill/>
            <a:prstDash val="solid"/>
            <a:miter lim="800000"/>
          </a:ln>
          <a:effectLst/>
          <a:scene3d>
            <a:camera prst="orthographicFront"/>
            <a:lightRig rig="threePt" dir="t"/>
          </a:scene3d>
          <a:sp3d>
            <a:bevelT/>
          </a:sp3d>
        </p:spPr>
        <p:txBody>
          <a:bodyPr lIns="96448" tIns="75943" rIns="113915" bIns="48225" anchor="ctr"/>
          <a:lstStyle/>
          <a:p>
            <a:pPr algn="ctr" defTabSz="1285829" fontAlgn="auto">
              <a:spcBef>
                <a:spcPts val="0"/>
              </a:spcBef>
              <a:spcAft>
                <a:spcPts val="0"/>
              </a:spcAft>
              <a:defRPr/>
            </a:pPr>
            <a:endParaRPr lang="th-TH" sz="3797" kern="0" dirty="0">
              <a:solidFill>
                <a:sysClr val="window" lastClr="FFFFFF"/>
              </a:solidFill>
              <a:latin typeface="Calibri"/>
              <a:ea typeface="+mn-ea"/>
            </a:endParaRPr>
          </a:p>
        </p:txBody>
      </p:sp>
      <p:sp>
        <p:nvSpPr>
          <p:cNvPr id="135" name="Teardrop 8"/>
          <p:cNvSpPr/>
          <p:nvPr/>
        </p:nvSpPr>
        <p:spPr>
          <a:xfrm rot="2781638">
            <a:off x="963060" y="3030438"/>
            <a:ext cx="1468748" cy="1468551"/>
          </a:xfrm>
          <a:prstGeom prst="teardrop">
            <a:avLst/>
          </a:prstGeom>
          <a:solidFill>
            <a:schemeClr val="bg1"/>
          </a:solidFill>
          <a:ln w="12700" cap="flat" cmpd="sng" algn="ctr">
            <a:noFill/>
            <a:prstDash val="solid"/>
            <a:miter lim="800000"/>
          </a:ln>
          <a:effectLst/>
          <a:scene3d>
            <a:camera prst="orthographicFront"/>
            <a:lightRig rig="threePt" dir="t"/>
          </a:scene3d>
          <a:sp3d>
            <a:bevelT/>
          </a:sp3d>
        </p:spPr>
        <p:txBody>
          <a:bodyPr vert="vert270" lIns="113915" tIns="37972" rIns="0" bIns="48225" anchor="ctr"/>
          <a:lstStyle/>
          <a:p>
            <a:pPr algn="ctr" defTabSz="1285829" fontAlgn="auto">
              <a:spcBef>
                <a:spcPts val="0"/>
              </a:spcBef>
              <a:spcAft>
                <a:spcPts val="0"/>
              </a:spcAft>
              <a:defRPr/>
            </a:pPr>
            <a:endParaRPr lang="th-TH" sz="3797" kern="0" dirty="0">
              <a:solidFill>
                <a:sysClr val="window" lastClr="FFFFFF"/>
              </a:solidFill>
              <a:latin typeface="Calibri"/>
              <a:ea typeface="+mn-ea"/>
            </a:endParaRPr>
          </a:p>
        </p:txBody>
      </p:sp>
      <p:sp>
        <p:nvSpPr>
          <p:cNvPr id="30" name="矩形 29"/>
          <p:cNvSpPr/>
          <p:nvPr/>
        </p:nvSpPr>
        <p:spPr>
          <a:xfrm>
            <a:off x="1463784" y="755620"/>
            <a:ext cx="2661335" cy="461665"/>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smtClean="0">
                <a:solidFill>
                  <a:srgbClr val="000000"/>
                </a:solidFill>
                <a:latin typeface="微软雅黑"/>
                <a:ea typeface="微软雅黑"/>
              </a:rPr>
              <a:t>2</a:t>
            </a:r>
            <a:r>
              <a:rPr lang="zh-CN" altLang="en-US" sz="2000" b="1" dirty="0">
                <a:solidFill>
                  <a:srgbClr val="000000"/>
                </a:solidFill>
                <a:latin typeface="微软雅黑"/>
                <a:ea typeface="微软雅黑"/>
              </a:rPr>
              <a:t>、关于桉树的误解</a:t>
            </a:r>
            <a:endParaRPr lang="zh-CN" altLang="en-US" sz="2000" dirty="0">
              <a:solidFill>
                <a:srgbClr val="FFFFFF">
                  <a:lumMod val="50000"/>
                </a:srgbClr>
              </a:solidFill>
              <a:latin typeface="Arial"/>
              <a:ea typeface="微软雅黑"/>
            </a:endParaRPr>
          </a:p>
        </p:txBody>
      </p:sp>
      <p:cxnSp>
        <p:nvCxnSpPr>
          <p:cNvPr id="31" name="直接连接符 30"/>
          <p:cNvCxnSpPr/>
          <p:nvPr/>
        </p:nvCxnSpPr>
        <p:spPr>
          <a:xfrm>
            <a:off x="719290" y="1003148"/>
            <a:ext cx="721592" cy="0"/>
          </a:xfrm>
          <a:prstGeom prst="line">
            <a:avLst/>
          </a:prstGeom>
          <a:noFill/>
          <a:ln w="19050" cap="rnd" cmpd="sng" algn="ctr">
            <a:solidFill>
              <a:srgbClr val="5CC444"/>
            </a:solidFill>
            <a:prstDash val="solid"/>
            <a:round/>
          </a:ln>
          <a:effectLst/>
        </p:spPr>
      </p:cxnSp>
      <p:cxnSp>
        <p:nvCxnSpPr>
          <p:cNvPr id="32" name="直接连接符 31"/>
          <p:cNvCxnSpPr/>
          <p:nvPr/>
        </p:nvCxnSpPr>
        <p:spPr>
          <a:xfrm>
            <a:off x="4123607" y="992540"/>
            <a:ext cx="721592" cy="0"/>
          </a:xfrm>
          <a:prstGeom prst="line">
            <a:avLst/>
          </a:prstGeom>
          <a:noFill/>
          <a:ln w="19050" cap="rnd" cmpd="sng" algn="ctr">
            <a:solidFill>
              <a:srgbClr val="5CC444"/>
            </a:solidFill>
            <a:prstDash val="solid"/>
            <a:round/>
          </a:ln>
          <a:effectLst/>
        </p:spPr>
      </p:cxnSp>
      <p:sp>
        <p:nvSpPr>
          <p:cNvPr id="33" name="文本框 23"/>
          <p:cNvSpPr txBox="1">
            <a:spLocks noChangeArrowheads="1"/>
          </p:cNvSpPr>
          <p:nvPr/>
        </p:nvSpPr>
        <p:spPr bwMode="auto">
          <a:xfrm rot="394944">
            <a:off x="2921031" y="5832257"/>
            <a:ext cx="1512168" cy="39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1969" b="1" kern="0" dirty="0" smtClean="0">
                <a:solidFill>
                  <a:srgbClr val="FFFFFF"/>
                </a:solidFill>
                <a:latin typeface="微软雅黑" pitchFamily="34" charset="-122"/>
                <a:ea typeface="微软雅黑" pitchFamily="34" charset="-122"/>
              </a:rPr>
              <a:t>“有毒树种”</a:t>
            </a:r>
            <a:endParaRPr lang="zh-CN" altLang="en-US" sz="1969" b="1" kern="0" dirty="0">
              <a:solidFill>
                <a:srgbClr val="FFFFFF"/>
              </a:solidFill>
              <a:latin typeface="微软雅黑" pitchFamily="34" charset="-122"/>
              <a:ea typeface="微软雅黑" pitchFamily="34" charset="-122"/>
            </a:endParaRPr>
          </a:p>
        </p:txBody>
      </p:sp>
      <p:sp>
        <p:nvSpPr>
          <p:cNvPr id="34" name="文本框 23"/>
          <p:cNvSpPr txBox="1">
            <a:spLocks noChangeArrowheads="1"/>
          </p:cNvSpPr>
          <p:nvPr/>
        </p:nvSpPr>
        <p:spPr bwMode="auto">
          <a:xfrm rot="20535554">
            <a:off x="1390835" y="5177748"/>
            <a:ext cx="1296144" cy="39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1969" b="1" kern="0" dirty="0" smtClean="0">
                <a:solidFill>
                  <a:srgbClr val="FFFFFF"/>
                </a:solidFill>
                <a:latin typeface="微软雅黑" pitchFamily="34" charset="-122"/>
                <a:ea typeface="微软雅黑" pitchFamily="34" charset="-122"/>
              </a:rPr>
              <a:t>“抽水机”</a:t>
            </a:r>
            <a:endParaRPr lang="zh-CN" altLang="en-US" sz="1969" b="1" kern="0" dirty="0">
              <a:solidFill>
                <a:srgbClr val="FFFFFF"/>
              </a:solidFill>
              <a:latin typeface="微软雅黑" pitchFamily="34" charset="-122"/>
              <a:ea typeface="微软雅黑" pitchFamily="34" charset="-122"/>
            </a:endParaRPr>
          </a:p>
        </p:txBody>
      </p:sp>
      <p:sp>
        <p:nvSpPr>
          <p:cNvPr id="35" name="文本框 23"/>
          <p:cNvSpPr txBox="1">
            <a:spLocks noChangeArrowheads="1"/>
          </p:cNvSpPr>
          <p:nvPr/>
        </p:nvSpPr>
        <p:spPr bwMode="auto">
          <a:xfrm rot="453569">
            <a:off x="983367" y="3563965"/>
            <a:ext cx="1531749" cy="39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1969" b="1" kern="0" dirty="0" smtClean="0">
                <a:solidFill>
                  <a:srgbClr val="FFFFFF"/>
                </a:solidFill>
                <a:latin typeface="微软雅黑" pitchFamily="34" charset="-122"/>
                <a:ea typeface="微软雅黑" pitchFamily="34" charset="-122"/>
              </a:rPr>
              <a:t>“霸王树”</a:t>
            </a:r>
            <a:endParaRPr lang="zh-CN" altLang="en-US" sz="1969" b="1" kern="0" dirty="0">
              <a:solidFill>
                <a:srgbClr val="FFFFFF"/>
              </a:solidFill>
              <a:latin typeface="微软雅黑" pitchFamily="34" charset="-122"/>
              <a:ea typeface="微软雅黑" pitchFamily="34" charset="-122"/>
            </a:endParaRPr>
          </a:p>
        </p:txBody>
      </p:sp>
      <p:sp>
        <p:nvSpPr>
          <p:cNvPr id="37" name="文本框 23"/>
          <p:cNvSpPr txBox="1">
            <a:spLocks noChangeArrowheads="1"/>
          </p:cNvSpPr>
          <p:nvPr/>
        </p:nvSpPr>
        <p:spPr bwMode="auto">
          <a:xfrm>
            <a:off x="3853137" y="2168614"/>
            <a:ext cx="851344" cy="1015663"/>
          </a:xfrm>
          <a:prstGeom prst="rect">
            <a:avLst/>
          </a:prstGeom>
          <a:noFill/>
          <a:ln>
            <a:noFill/>
          </a:ln>
          <a:extLst/>
        </p:spPr>
        <p:txBody>
          <a:bodyPr wrap="square">
            <a:spAutoFit/>
            <a:scene3d>
              <a:camera prst="orthographicFront"/>
              <a:lightRig rig="threePt" dir="t"/>
            </a:scene3d>
            <a:sp3d extrusionH="57150">
              <a:bevelT w="38100" h="38100"/>
            </a:sp3d>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285829" fontAlgn="auto">
              <a:spcBef>
                <a:spcPts val="0"/>
              </a:spcBef>
              <a:spcAft>
                <a:spcPts val="0"/>
              </a:spcAft>
              <a:defRPr/>
            </a:pPr>
            <a:r>
              <a:rPr lang="zh-CN" altLang="en-US" sz="6000" b="1" kern="0" dirty="0" smtClean="0">
                <a:solidFill>
                  <a:schemeClr val="tx2"/>
                </a:solidFill>
                <a:latin typeface="微软雅黑" pitchFamily="34" charset="-122"/>
                <a:ea typeface="微软雅黑" pitchFamily="34" charset="-122"/>
              </a:rPr>
              <a:t>？</a:t>
            </a:r>
            <a:endParaRPr lang="zh-CN" altLang="en-US" sz="6000" b="1" kern="0" dirty="0">
              <a:solidFill>
                <a:schemeClr val="tx2"/>
              </a:solidFill>
              <a:latin typeface="微软雅黑" pitchFamily="34" charset="-122"/>
              <a:ea typeface="微软雅黑" pitchFamily="34" charset="-122"/>
            </a:endParaRPr>
          </a:p>
        </p:txBody>
      </p:sp>
      <p:sp>
        <p:nvSpPr>
          <p:cNvPr id="2" name="矩形 1"/>
          <p:cNvSpPr/>
          <p:nvPr/>
        </p:nvSpPr>
        <p:spPr>
          <a:xfrm>
            <a:off x="5754877" y="3322794"/>
            <a:ext cx="6140824" cy="3000821"/>
          </a:xfrm>
          <a:prstGeom prst="rect">
            <a:avLst/>
          </a:prstGeom>
          <a:solidFill>
            <a:schemeClr val="accent5">
              <a:lumMod val="40000"/>
              <a:lumOff val="60000"/>
            </a:schemeClr>
          </a:solidFill>
          <a:scene3d>
            <a:camera prst="orthographicFront"/>
            <a:lightRig rig="threePt" dir="t"/>
          </a:scene3d>
          <a:sp3d>
            <a:bevelT/>
          </a:sp3d>
        </p:spPr>
        <p:txBody>
          <a:bodyPr wrap="square">
            <a:spAutoFit/>
          </a:bodyPr>
          <a:lstStyle/>
          <a:p>
            <a:pPr algn="just">
              <a:lnSpc>
                <a:spcPct val="150000"/>
              </a:lnSpc>
            </a:pPr>
            <a:r>
              <a:rPr lang="zh-CN" altLang="en-US" sz="1400" b="1" dirty="0" smtClean="0">
                <a:solidFill>
                  <a:schemeClr val="accent1">
                    <a:lumMod val="75000"/>
                    <a:lumOff val="25000"/>
                  </a:schemeClr>
                </a:solidFill>
                <a:latin typeface="微软雅黑" panose="020B0503020204020204" pitchFamily="34" charset="-122"/>
                <a:ea typeface="微软雅黑" panose="020B0503020204020204" pitchFamily="34" charset="-122"/>
              </a:rPr>
              <a:t>       科学研究</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表明，生产</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1</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公斤重量的干物质，桉树耗水仅为</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785</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升，松树需</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1538</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升，相思、黄檀需</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1323</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升。桉树单位收获量所消耗的水分只及针叶树种的</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51%</a:t>
            </a:r>
            <a:r>
              <a:rPr lang="zh-CN" altLang="en-US" sz="1400" b="1" dirty="0" smtClean="0">
                <a:solidFill>
                  <a:schemeClr val="accent1">
                    <a:lumMod val="75000"/>
                    <a:lumOff val="25000"/>
                  </a:schemeClr>
                </a:solidFill>
                <a:latin typeface="微软雅黑" panose="020B0503020204020204" pitchFamily="34" charset="-122"/>
                <a:ea typeface="微软雅黑" panose="020B0503020204020204" pitchFamily="34" charset="-122"/>
              </a:rPr>
              <a:t>。</a:t>
            </a:r>
            <a:endParaRPr lang="en-US" altLang="zh-CN" sz="1400" b="1" dirty="0" smtClean="0">
              <a:solidFill>
                <a:schemeClr val="accent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smtClean="0">
                <a:solidFill>
                  <a:schemeClr val="accent1">
                    <a:lumMod val="75000"/>
                    <a:lumOff val="25000"/>
                  </a:schemeClr>
                </a:solidFill>
                <a:latin typeface="微软雅黑" panose="020B0503020204020204" pitchFamily="34" charset="-122"/>
                <a:ea typeface="微软雅黑" panose="020B0503020204020204" pitchFamily="34" charset="-122"/>
              </a:rPr>
              <a:t>       桉树</a:t>
            </a:r>
            <a:r>
              <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rPr>
              <a:t>不仅无毒，而且还是澳大利亚国宝树袋熊的主要</a:t>
            </a:r>
            <a:r>
              <a:rPr lang="zh-CN" altLang="en-US" sz="1400" dirty="0" smtClean="0">
                <a:solidFill>
                  <a:schemeClr val="accent1">
                    <a:lumMod val="75000"/>
                    <a:lumOff val="25000"/>
                  </a:schemeClr>
                </a:solidFill>
                <a:latin typeface="微软雅黑" panose="020B0503020204020204" pitchFamily="34" charset="-122"/>
                <a:ea typeface="微软雅黑" panose="020B0503020204020204" pitchFamily="34" charset="-122"/>
              </a:rPr>
              <a:t>食物，如果桉树有毒，树袋熊早就灭绝了。</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澳大利亚从南到北各大城市饮用水源的涵养林基本上都是桉树林</a:t>
            </a:r>
            <a:r>
              <a:rPr lang="zh-CN" altLang="en-US" sz="1400" b="1" dirty="0" smtClean="0">
                <a:solidFill>
                  <a:schemeClr val="accent1">
                    <a:lumMod val="75000"/>
                    <a:lumOff val="25000"/>
                  </a:schemeClr>
                </a:solidFill>
                <a:latin typeface="微软雅黑" panose="020B0503020204020204" pitchFamily="34" charset="-122"/>
                <a:ea typeface="微软雅黑" panose="020B0503020204020204" pitchFamily="34" charset="-122"/>
              </a:rPr>
              <a:t>。</a:t>
            </a:r>
            <a:endParaRPr lang="en-US" altLang="zh-CN" sz="1400" b="1" dirty="0" smtClean="0">
              <a:solidFill>
                <a:schemeClr val="accent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smtClean="0">
                <a:solidFill>
                  <a:schemeClr val="accent1">
                    <a:lumMod val="75000"/>
                    <a:lumOff val="25000"/>
                  </a:schemeClr>
                </a:solidFill>
                <a:latin typeface="微软雅黑" panose="020B0503020204020204" pitchFamily="34" charset="-122"/>
                <a:ea typeface="微软雅黑" panose="020B0503020204020204" pitchFamily="34" charset="-122"/>
              </a:rPr>
              <a:t>       桉树</a:t>
            </a:r>
            <a:r>
              <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rPr>
              <a:t>人工林也是一个巨大的碳库，据研究，</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每公顷桉树每年可吸收</a:t>
            </a:r>
            <a:r>
              <a:rPr lang="en-US" altLang="zh-CN" sz="1400" b="1" dirty="0">
                <a:solidFill>
                  <a:schemeClr val="accent1">
                    <a:lumMod val="75000"/>
                    <a:lumOff val="25000"/>
                  </a:schemeClr>
                </a:solidFill>
                <a:latin typeface="微软雅黑" panose="020B0503020204020204" pitchFamily="34" charset="-122"/>
                <a:ea typeface="微软雅黑" panose="020B0503020204020204" pitchFamily="34" charset="-122"/>
              </a:rPr>
              <a:t>9</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吨二氧化碳，同时释放氧气</a:t>
            </a:r>
            <a:r>
              <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accent1">
                    <a:lumMod val="75000"/>
                    <a:lumOff val="25000"/>
                  </a:schemeClr>
                </a:solidFill>
                <a:latin typeface="微软雅黑" panose="020B0503020204020204" pitchFamily="34" charset="-122"/>
                <a:ea typeface="微软雅黑" panose="020B0503020204020204" pitchFamily="34" charset="-122"/>
              </a:rPr>
              <a:t>在退化地上种植桉树，可使土壤结构得到改善，土壤生物量增多，并使造林地区的小气候得到改善，生态环境变化</a:t>
            </a:r>
            <a:r>
              <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rPr>
              <a:t>。</a:t>
            </a:r>
          </a:p>
        </p:txBody>
      </p:sp>
      <p:sp>
        <p:nvSpPr>
          <p:cNvPr id="42" name="矩形 41"/>
          <p:cNvSpPr/>
          <p:nvPr/>
        </p:nvSpPr>
        <p:spPr>
          <a:xfrm>
            <a:off x="668043" y="1255448"/>
            <a:ext cx="6429375" cy="1346907"/>
          </a:xfrm>
          <a:prstGeom prst="rect">
            <a:avLst/>
          </a:prstGeom>
        </p:spPr>
        <p:txBody>
          <a:bodyPr>
            <a:spAutoFit/>
          </a:bodyPr>
          <a:lstStyle/>
          <a:p>
            <a:pPr algn="just">
              <a:lnSpc>
                <a:spcPct val="150000"/>
              </a:lnSpc>
            </a:pPr>
            <a:r>
              <a:rPr lang="zh-CN" altLang="en-US" sz="1400" dirty="0" smtClean="0">
                <a:solidFill>
                  <a:schemeClr val="accent1">
                    <a:lumMod val="75000"/>
                    <a:lumOff val="25000"/>
                  </a:schemeClr>
                </a:solidFill>
                <a:latin typeface="微软雅黑" panose="020B0503020204020204" pitchFamily="34" charset="-122"/>
                <a:ea typeface="微软雅黑" panose="020B0503020204020204" pitchFamily="34" charset="-122"/>
              </a:rPr>
              <a:t>       桉树</a:t>
            </a:r>
            <a:r>
              <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rPr>
              <a:t>作为我国主要速生丰产树种之一，为缓解木材供需矛盾作出了重要贡献。然而，随着桉树的大规模种植，由桉树所引发的生态争议也引起了广泛关注，有关“抽水机”、“有毒树种”的论断不绝于耳。其实，这都是由于之前不科学的种植管理所带来的误解</a:t>
            </a:r>
            <a:r>
              <a:rPr lang="zh-CN" altLang="en-US" sz="1400" dirty="0" smtClean="0">
                <a:solidFill>
                  <a:schemeClr val="accent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accent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2393538" y="2896330"/>
            <a:ext cx="2423481" cy="2423481"/>
          </a:xfrm>
          <a:prstGeom prst="ellipse">
            <a:avLst/>
          </a:prstGeom>
          <a:ln w="63500" cap="rnd">
            <a:noFill/>
          </a:ln>
          <a:effectLst>
            <a:outerShdw blurRad="381000" dist="292100" dir="5400000" sx="-80000" sy="-18000" rotWithShape="0">
              <a:srgbClr val="000000">
                <a:alpha val="22000"/>
              </a:srgbClr>
            </a:outerShdw>
            <a:softEdge rad="0"/>
          </a:effectLst>
          <a:scene3d>
            <a:camera prst="orthographicFront"/>
            <a:lightRig rig="contrasting" dir="t">
              <a:rot lat="0" lon="0" rev="3000000"/>
            </a:lightRig>
          </a:scene3d>
          <a:sp3d contourW="7620">
            <a:bevelT w="95250" h="31750"/>
            <a:contourClr>
              <a:srgbClr val="333333"/>
            </a:contourClr>
          </a:sp3d>
        </p:spPr>
      </p:pic>
      <p:pic>
        <p:nvPicPr>
          <p:cNvPr id="7" name="图片 6"/>
          <p:cNvPicPr>
            <a:picLocks noChangeAspect="1"/>
          </p:cNvPicPr>
          <p:nvPr/>
        </p:nvPicPr>
        <p:blipFill rotWithShape="1">
          <a:blip r:embed="rId4"/>
          <a:srcRect t="8601" b="6800"/>
          <a:stretch/>
        </p:blipFill>
        <p:spPr>
          <a:xfrm>
            <a:off x="7368680" y="636917"/>
            <a:ext cx="4329093" cy="2563653"/>
          </a:xfrm>
          <a:prstGeom prst="rect">
            <a:avLst/>
          </a:prstGeom>
          <a:effectLst>
            <a:glow rad="101600">
              <a:schemeClr val="accent5">
                <a:satMod val="175000"/>
                <a:alpha val="40000"/>
              </a:schemeClr>
            </a:glow>
            <a:outerShdw blurRad="50800" dist="38100" dir="2700000" algn="tl" rotWithShape="0">
              <a:prstClr val="black">
                <a:alpha val="40000"/>
              </a:prstClr>
            </a:outerShdw>
          </a:effectLst>
          <a:scene3d>
            <a:camera prst="orthographicFront"/>
            <a:lightRig rig="threePt" dir="t"/>
          </a:scene3d>
          <a:sp3d>
            <a:bevelB prst="convex"/>
          </a:sp3d>
        </p:spPr>
      </p:pic>
    </p:spTree>
    <p:extLst>
      <p:ext uri="{BB962C8B-B14F-4D97-AF65-F5344CB8AC3E}">
        <p14:creationId xmlns:p14="http://schemas.microsoft.com/office/powerpoint/2010/main" val="4071898086"/>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750"/>
                                        <p:tgtEl>
                                          <p:spTgt spid="133"/>
                                        </p:tgtEl>
                                      </p:cBhvr>
                                    </p:animEffect>
                                    <p:anim calcmode="lin" valueType="num">
                                      <p:cBhvr>
                                        <p:cTn id="8" dur="750" fill="hold"/>
                                        <p:tgtEl>
                                          <p:spTgt spid="133"/>
                                        </p:tgtEl>
                                        <p:attrNameLst>
                                          <p:attrName>ppt_x</p:attrName>
                                        </p:attrNameLst>
                                      </p:cBhvr>
                                      <p:tavLst>
                                        <p:tav tm="0">
                                          <p:val>
                                            <p:strVal val="#ppt_x"/>
                                          </p:val>
                                        </p:tav>
                                        <p:tav tm="100000">
                                          <p:val>
                                            <p:strVal val="#ppt_x"/>
                                          </p:val>
                                        </p:tav>
                                      </p:tavLst>
                                    </p:anim>
                                    <p:anim calcmode="lin" valueType="num">
                                      <p:cBhvr>
                                        <p:cTn id="9" dur="750" fill="hold"/>
                                        <p:tgtEl>
                                          <p:spTgt spid="1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5"/>
                                        </p:tgtEl>
                                        <p:attrNameLst>
                                          <p:attrName>style.visibility</p:attrName>
                                        </p:attrNameLst>
                                      </p:cBhvr>
                                      <p:to>
                                        <p:strVal val="visible"/>
                                      </p:to>
                                    </p:set>
                                    <p:animEffect transition="in" filter="fade">
                                      <p:cBhvr>
                                        <p:cTn id="12" dur="750"/>
                                        <p:tgtEl>
                                          <p:spTgt spid="135"/>
                                        </p:tgtEl>
                                      </p:cBhvr>
                                    </p:animEffect>
                                    <p:anim calcmode="lin" valueType="num">
                                      <p:cBhvr>
                                        <p:cTn id="13" dur="750" fill="hold"/>
                                        <p:tgtEl>
                                          <p:spTgt spid="135"/>
                                        </p:tgtEl>
                                        <p:attrNameLst>
                                          <p:attrName>ppt_x</p:attrName>
                                        </p:attrNameLst>
                                      </p:cBhvr>
                                      <p:tavLst>
                                        <p:tav tm="0">
                                          <p:val>
                                            <p:strVal val="#ppt_x"/>
                                          </p:val>
                                        </p:tav>
                                        <p:tav tm="100000">
                                          <p:val>
                                            <p:strVal val="#ppt_x"/>
                                          </p:val>
                                        </p:tav>
                                      </p:tavLst>
                                    </p:anim>
                                    <p:anim calcmode="lin" valueType="num">
                                      <p:cBhvr>
                                        <p:cTn id="14" dur="750" fill="hold"/>
                                        <p:tgtEl>
                                          <p:spTgt spid="1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34"/>
                                        </p:tgtEl>
                                        <p:attrNameLst>
                                          <p:attrName>style.visibility</p:attrName>
                                        </p:attrNameLst>
                                      </p:cBhvr>
                                      <p:to>
                                        <p:strVal val="visible"/>
                                      </p:to>
                                    </p:set>
                                    <p:animEffect transition="in" filter="fade">
                                      <p:cBhvr>
                                        <p:cTn id="17" dur="1000"/>
                                        <p:tgtEl>
                                          <p:spTgt spid="134"/>
                                        </p:tgtEl>
                                      </p:cBhvr>
                                    </p:animEffect>
                                    <p:anim calcmode="lin" valueType="num">
                                      <p:cBhvr>
                                        <p:cTn id="18" dur="1000" fill="hold"/>
                                        <p:tgtEl>
                                          <p:spTgt spid="134"/>
                                        </p:tgtEl>
                                        <p:attrNameLst>
                                          <p:attrName>ppt_x</p:attrName>
                                        </p:attrNameLst>
                                      </p:cBhvr>
                                      <p:tavLst>
                                        <p:tav tm="0">
                                          <p:val>
                                            <p:strVal val="#ppt_x"/>
                                          </p:val>
                                        </p:tav>
                                        <p:tav tm="100000">
                                          <p:val>
                                            <p:strVal val="#ppt_x"/>
                                          </p:val>
                                        </p:tav>
                                      </p:tavLst>
                                    </p:anim>
                                    <p:anim calcmode="lin" valueType="num">
                                      <p:cBhvr>
                                        <p:cTn id="19"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27" y="1964197"/>
            <a:ext cx="12857163" cy="3612702"/>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3575647" y="3376277"/>
            <a:ext cx="5700009" cy="730160"/>
          </a:xfrm>
          <a:prstGeom prst="roundRect">
            <a:avLst>
              <a:gd name="adj" fmla="val 50000"/>
            </a:avLst>
          </a:prstGeom>
          <a:solidFill>
            <a:schemeClr val="accent6">
              <a:lumMod val="60000"/>
              <a:lumOff val="40000"/>
              <a:alpha val="51000"/>
            </a:schemeClr>
          </a:solidFill>
          <a:ln>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3892924" y="3482825"/>
            <a:ext cx="5065457" cy="5170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中林集团发展桉树速丰林的历程</a:t>
            </a:r>
          </a:p>
        </p:txBody>
      </p:sp>
      <p:sp>
        <p:nvSpPr>
          <p:cNvPr id="6" name="矩形 5"/>
          <p:cNvSpPr/>
          <p:nvPr/>
        </p:nvSpPr>
        <p:spPr>
          <a:xfrm>
            <a:off x="795"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215086"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429376"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643667"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1"/>
          <p:cNvSpPr>
            <a:spLocks noChangeArrowheads="1"/>
          </p:cNvSpPr>
          <p:nvPr>
            <p:custDataLst>
              <p:tags r:id="rId3"/>
            </p:custDataLst>
          </p:nvPr>
        </p:nvSpPr>
        <p:spPr bwMode="auto">
          <a:xfrm flipH="1">
            <a:off x="5139937" y="2471772"/>
            <a:ext cx="2571433" cy="804900"/>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en-US" altLang="zh-CN"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0979411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par>
                                <p:cTn id="27" presetID="16" presetClass="entr" presetSubtype="2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par>
                                <p:cTn id="30" presetID="56" presetClass="entr" presetSubtype="0" fill="hold" grpId="0" nodeType="withEffect">
                                  <p:stCondLst>
                                    <p:cond delay="0"/>
                                  </p:stCondLst>
                                  <p:iterate type="lt">
                                    <p:tmPct val="10000"/>
                                  </p:iterate>
                                  <p:childTnLst>
                                    <p:set>
                                      <p:cBhvr>
                                        <p:cTn id="31" dur="1" fill="hold">
                                          <p:stCondLst>
                                            <p:cond delay="0"/>
                                          </p:stCondLst>
                                        </p:cTn>
                                        <p:tgtEl>
                                          <p:spTgt spid="19"/>
                                        </p:tgtEl>
                                        <p:attrNameLst>
                                          <p:attrName>style.visibility</p:attrName>
                                        </p:attrNameLst>
                                      </p:cBhvr>
                                      <p:to>
                                        <p:strVal val="visible"/>
                                      </p:to>
                                    </p:set>
                                    <p:anim by="(-#ppt_w*2)" calcmode="lin" valueType="num">
                                      <p:cBhvr rctx="PPT">
                                        <p:cTn id="32" dur="500" autoRev="1" fill="hold">
                                          <p:stCondLst>
                                            <p:cond delay="0"/>
                                          </p:stCondLst>
                                        </p:cTn>
                                        <p:tgtEl>
                                          <p:spTgt spid="19"/>
                                        </p:tgtEl>
                                        <p:attrNameLst>
                                          <p:attrName>ppt_w</p:attrName>
                                        </p:attrNameLst>
                                      </p:cBhvr>
                                    </p:anim>
                                    <p:anim by="(#ppt_w*0.50)" calcmode="lin" valueType="num">
                                      <p:cBhvr>
                                        <p:cTn id="33" dur="500" decel="50000" autoRev="1" fill="hold">
                                          <p:stCondLst>
                                            <p:cond delay="0"/>
                                          </p:stCondLst>
                                        </p:cTn>
                                        <p:tgtEl>
                                          <p:spTgt spid="19"/>
                                        </p:tgtEl>
                                        <p:attrNameLst>
                                          <p:attrName>ppt_x</p:attrName>
                                        </p:attrNameLst>
                                      </p:cBhvr>
                                    </p:anim>
                                    <p:anim from="(-#ppt_h/2)" to="(#ppt_y)" calcmode="lin" valueType="num">
                                      <p:cBhvr>
                                        <p:cTn id="34" dur="1000" fill="hold">
                                          <p:stCondLst>
                                            <p:cond delay="0"/>
                                          </p:stCondLst>
                                        </p:cTn>
                                        <p:tgtEl>
                                          <p:spTgt spid="19"/>
                                        </p:tgtEl>
                                        <p:attrNameLst>
                                          <p:attrName>ppt_y</p:attrName>
                                        </p:attrNameLst>
                                      </p:cBhvr>
                                    </p:anim>
                                    <p:animRot by="21600000">
                                      <p:cBhvr>
                                        <p:cTn id="35"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9" grpId="0"/>
      <p:bldP spid="6" grpId="0" animBg="1"/>
      <p:bldP spid="7" grpId="0" animBg="1"/>
      <p:bldP spid="8" grpId="0" animBg="1"/>
      <p:bldP spid="10"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p:cNvCxnSpPr/>
          <p:nvPr/>
        </p:nvCxnSpPr>
        <p:spPr>
          <a:xfrm>
            <a:off x="0" y="736005"/>
            <a:ext cx="12858750" cy="1"/>
          </a:xfrm>
          <a:prstGeom prst="line">
            <a:avLst/>
          </a:prstGeom>
          <a:ln w="571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308695" y="1100544"/>
            <a:ext cx="6429022"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（一）发展桉树速丰林的探索</a:t>
            </a:r>
          </a:p>
        </p:txBody>
      </p:sp>
      <p:grpSp>
        <p:nvGrpSpPr>
          <p:cNvPr id="10" name="组合 9"/>
          <p:cNvGrpSpPr/>
          <p:nvPr/>
        </p:nvGrpSpPr>
        <p:grpSpPr>
          <a:xfrm>
            <a:off x="956767" y="2349979"/>
            <a:ext cx="11005141" cy="4115838"/>
            <a:chOff x="956767" y="2349979"/>
            <a:chExt cx="11005141" cy="4115838"/>
          </a:xfrm>
        </p:grpSpPr>
        <p:pic>
          <p:nvPicPr>
            <p:cNvPr id="43" name="图片 42"/>
            <p:cNvPicPr>
              <a:picLocks noChangeAspect="1"/>
            </p:cNvPicPr>
            <p:nvPr/>
          </p:nvPicPr>
          <p:blipFill rotWithShape="1">
            <a:blip r:embed="rId3"/>
            <a:srcRect l="54050"/>
            <a:stretch/>
          </p:blipFill>
          <p:spPr>
            <a:xfrm>
              <a:off x="3262492" y="3255900"/>
              <a:ext cx="4403786" cy="1396105"/>
            </a:xfrm>
            <a:prstGeom prst="rect">
              <a:avLst/>
            </a:prstGeom>
          </p:spPr>
        </p:pic>
        <p:pic>
          <p:nvPicPr>
            <p:cNvPr id="42" name="图片 41"/>
            <p:cNvPicPr>
              <a:picLocks noChangeAspect="1"/>
            </p:cNvPicPr>
            <p:nvPr/>
          </p:nvPicPr>
          <p:blipFill rotWithShape="1">
            <a:blip r:embed="rId4"/>
            <a:srcRect l="54786"/>
            <a:stretch/>
          </p:blipFill>
          <p:spPr>
            <a:xfrm>
              <a:off x="2778931" y="2349979"/>
              <a:ext cx="3332582" cy="1396105"/>
            </a:xfrm>
            <a:prstGeom prst="rect">
              <a:avLst/>
            </a:prstGeom>
          </p:spPr>
        </p:pic>
        <p:pic>
          <p:nvPicPr>
            <p:cNvPr id="3" name="图片 2"/>
            <p:cNvPicPr>
              <a:picLocks noChangeAspect="1"/>
            </p:cNvPicPr>
            <p:nvPr/>
          </p:nvPicPr>
          <p:blipFill rotWithShape="1">
            <a:blip r:embed="rId4"/>
            <a:srcRect l="54786"/>
            <a:stretch/>
          </p:blipFill>
          <p:spPr>
            <a:xfrm>
              <a:off x="6203304" y="4161561"/>
              <a:ext cx="3332582" cy="1396105"/>
            </a:xfrm>
            <a:prstGeom prst="rect">
              <a:avLst/>
            </a:prstGeom>
          </p:spPr>
        </p:pic>
        <p:sp>
          <p:nvSpPr>
            <p:cNvPr id="9" name="任意多边形 8"/>
            <p:cNvSpPr/>
            <p:nvPr/>
          </p:nvSpPr>
          <p:spPr>
            <a:xfrm flipH="1">
              <a:off x="956767" y="2354805"/>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flipH="1">
              <a:off x="959123" y="3255239"/>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11582241" y="5716618"/>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C000"/>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flipH="1">
              <a:off x="9603422" y="4822398"/>
              <a:ext cx="379667" cy="379667"/>
              <a:chOff x="3526798" y="4057329"/>
              <a:chExt cx="284519" cy="359394"/>
            </a:xfrm>
            <a:solidFill>
              <a:srgbClr val="FFC000"/>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flipH="1">
              <a:off x="6273959" y="3003542"/>
              <a:ext cx="379667" cy="379667"/>
              <a:chOff x="4669866" y="3800264"/>
              <a:chExt cx="279527" cy="416797"/>
            </a:xfrm>
            <a:solidFill>
              <a:srgbClr val="FFC000"/>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flipH="1">
              <a:off x="7734679" y="3899354"/>
              <a:ext cx="379667" cy="379667"/>
              <a:chOff x="3440113" y="1050925"/>
              <a:chExt cx="390525" cy="333376"/>
            </a:xfrm>
            <a:solidFill>
              <a:srgbClr val="FFC000"/>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任意多边形 6"/>
            <p:cNvSpPr/>
            <p:nvPr/>
          </p:nvSpPr>
          <p:spPr>
            <a:xfrm flipH="1">
              <a:off x="959123" y="416272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47"/>
            <p:cNvSpPr txBox="1">
              <a:spLocks noChangeArrowheads="1"/>
            </p:cNvSpPr>
            <p:nvPr/>
          </p:nvSpPr>
          <p:spPr bwMode="auto">
            <a:xfrm>
              <a:off x="1676847" y="2678902"/>
              <a:ext cx="4583881"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1285829" fontAlgn="auto">
                <a:lnSpc>
                  <a:spcPct val="150000"/>
                </a:lnSpc>
                <a:spcBef>
                  <a:spcPts val="0"/>
                </a:spcBef>
                <a:spcAft>
                  <a:spcPts val="0"/>
                </a:spcAft>
              </a:pPr>
              <a:r>
                <a:rPr lang="zh-CN" altLang="en-US" sz="1200" dirty="0" smtClean="0">
                  <a:solidFill>
                    <a:schemeClr val="tx1">
                      <a:lumMod val="95000"/>
                      <a:lumOff val="5000"/>
                    </a:schemeClr>
                  </a:solidFill>
                  <a:latin typeface="微软雅黑" pitchFamily="34" charset="-122"/>
                  <a:ea typeface="微软雅黑" pitchFamily="34" charset="-122"/>
                  <a:sym typeface="方正姚体" pitchFamily="2" charset="-122"/>
                </a:rPr>
                <a:t>       桉树</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最早在十九世纪引入我国。广东桉树引种始于</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1890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年，主要集中分布在南部大陆的湛江地区和海南岛。</a:t>
              </a:r>
              <a:endParaRPr lang="en-US" altLang="zh-CN" sz="1200" dirty="0">
                <a:solidFill>
                  <a:schemeClr val="tx1">
                    <a:lumMod val="95000"/>
                    <a:lumOff val="5000"/>
                  </a:schemeClr>
                </a:solidFill>
                <a:latin typeface="微软雅黑" pitchFamily="34" charset="-122"/>
                <a:ea typeface="微软雅黑" pitchFamily="34" charset="-122"/>
                <a:sym typeface="方正姚体" pitchFamily="2" charset="-122"/>
              </a:endParaRPr>
            </a:p>
          </p:txBody>
        </p:sp>
        <p:sp>
          <p:nvSpPr>
            <p:cNvPr id="37" name="文本框 54"/>
            <p:cNvSpPr txBox="1">
              <a:spLocks noChangeArrowheads="1"/>
            </p:cNvSpPr>
            <p:nvPr/>
          </p:nvSpPr>
          <p:spPr bwMode="auto">
            <a:xfrm>
              <a:off x="1687014" y="3597231"/>
              <a:ext cx="5904656"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1285829" fontAlgn="auto">
                <a:lnSpc>
                  <a:spcPct val="150000"/>
                </a:lnSpc>
                <a:spcBef>
                  <a:spcPts val="0"/>
                </a:spcBef>
                <a:spcAft>
                  <a:spcPts val="0"/>
                </a:spcAft>
              </a:pP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 </a:t>
              </a:r>
              <a:r>
                <a:rPr lang="zh-CN" altLang="en-US" sz="1200" dirty="0" smtClean="0">
                  <a:solidFill>
                    <a:schemeClr val="tx1">
                      <a:lumMod val="95000"/>
                      <a:lumOff val="5000"/>
                    </a:schemeClr>
                  </a:solidFill>
                  <a:latin typeface="微软雅黑" pitchFamily="34" charset="-122"/>
                  <a:ea typeface="微软雅黑" pitchFamily="34" charset="-122"/>
                  <a:sym typeface="方正姚体" pitchFamily="2" charset="-122"/>
                </a:rPr>
                <a:t>      国营</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雷州林业局是以桉树为主的人工用材林基地，拥有人工林近</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80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多万亩，</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1954</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年办场时即开始大量引种窿缘桉。</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60-70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年代开始选用桉树造林。</a:t>
              </a:r>
              <a:endParaRPr lang="en-US" altLang="zh-CN" sz="1200" dirty="0">
                <a:solidFill>
                  <a:schemeClr val="tx1">
                    <a:lumMod val="95000"/>
                    <a:lumOff val="5000"/>
                  </a:schemeClr>
                </a:solidFill>
                <a:latin typeface="微软雅黑" pitchFamily="34" charset="-122"/>
                <a:ea typeface="微软雅黑" pitchFamily="34" charset="-122"/>
                <a:sym typeface="方正姚体" pitchFamily="2" charset="-122"/>
              </a:endParaRPr>
            </a:p>
          </p:txBody>
        </p:sp>
        <p:sp>
          <p:nvSpPr>
            <p:cNvPr id="38" name="文本框 50"/>
            <p:cNvSpPr txBox="1">
              <a:spLocks noChangeArrowheads="1"/>
            </p:cNvSpPr>
            <p:nvPr/>
          </p:nvSpPr>
          <p:spPr bwMode="auto">
            <a:xfrm>
              <a:off x="1732986" y="4555734"/>
              <a:ext cx="7586876"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1285829" fontAlgn="auto">
                <a:lnSpc>
                  <a:spcPct val="150000"/>
                </a:lnSpc>
                <a:spcBef>
                  <a:spcPts val="0"/>
                </a:spcBef>
                <a:spcAft>
                  <a:spcPts val="0"/>
                </a:spcAft>
              </a:pPr>
              <a:r>
                <a:rPr lang="en-US" altLang="zh-CN" sz="1200" dirty="0" smtClean="0">
                  <a:solidFill>
                    <a:schemeClr val="tx1">
                      <a:lumMod val="95000"/>
                      <a:lumOff val="5000"/>
                    </a:schemeClr>
                  </a:solidFill>
                  <a:latin typeface="微软雅黑" pitchFamily="34" charset="-122"/>
                  <a:ea typeface="微软雅黑" pitchFamily="34" charset="-122"/>
                  <a:sym typeface="方正姚体" pitchFamily="2" charset="-122"/>
                </a:rPr>
                <a:t>      1995</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月，我公司与福建省国营林场管理局、漳州市林业局签订</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合资建设福建漳州联营林场合同书</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，共同建立漳州联营林场，营造以桉树为主的工业原料林和名特优经济林、竹林基地</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万亩。</a:t>
              </a:r>
            </a:p>
          </p:txBody>
        </p:sp>
        <p:pic>
          <p:nvPicPr>
            <p:cNvPr id="6" name="图片 5"/>
            <p:cNvPicPr>
              <a:picLocks noChangeAspect="1"/>
            </p:cNvPicPr>
            <p:nvPr/>
          </p:nvPicPr>
          <p:blipFill>
            <a:blip r:embed="rId5"/>
            <a:stretch>
              <a:fillRect/>
            </a:stretch>
          </p:blipFill>
          <p:spPr>
            <a:xfrm>
              <a:off x="959123" y="5069712"/>
              <a:ext cx="10510415" cy="1396105"/>
            </a:xfrm>
            <a:prstGeom prst="rect">
              <a:avLst/>
            </a:prstGeom>
          </p:spPr>
        </p:pic>
        <p:sp>
          <p:nvSpPr>
            <p:cNvPr id="39" name="文本框 57"/>
            <p:cNvSpPr txBox="1">
              <a:spLocks noChangeArrowheads="1"/>
            </p:cNvSpPr>
            <p:nvPr/>
          </p:nvSpPr>
          <p:spPr bwMode="auto">
            <a:xfrm>
              <a:off x="1700838" y="5420075"/>
              <a:ext cx="97687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defTabSz="1285829" fontAlgn="auto">
                <a:lnSpc>
                  <a:spcPct val="150000"/>
                </a:lnSpc>
                <a:spcBef>
                  <a:spcPts val="0"/>
                </a:spcBef>
                <a:spcAft>
                  <a:spcPts val="0"/>
                </a:spcAft>
              </a:pPr>
              <a:r>
                <a:rPr lang="en-US" altLang="zh-CN" sz="1200" dirty="0" smtClean="0">
                  <a:solidFill>
                    <a:schemeClr val="tx1">
                      <a:lumMod val="95000"/>
                      <a:lumOff val="5000"/>
                    </a:schemeClr>
                  </a:solidFill>
                  <a:latin typeface="微软雅黑" pitchFamily="34" charset="-122"/>
                  <a:ea typeface="微软雅黑" pitchFamily="34" charset="-122"/>
                  <a:sym typeface="方正姚体" pitchFamily="2" charset="-122"/>
                </a:rPr>
                <a:t>       2000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年，中国国营林场开发总公司和国营雷州林业局联合承建了雷州林业局浆材林基地项目，营造按树速生丰产林，规模为</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10</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万亩，并成立了雷州林业局浆材林基地项目建设办公室（以下简称“项目办”）对该项目进行日常的管理和运作，提出了全林</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1.5m/</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亩</a:t>
              </a:r>
              <a:r>
                <a:rPr lang="en-US" altLang="zh-CN" sz="1200" dirty="0">
                  <a:solidFill>
                    <a:schemeClr val="tx1">
                      <a:lumMod val="95000"/>
                      <a:lumOff val="5000"/>
                    </a:schemeClr>
                  </a:solidFill>
                  <a:latin typeface="微软雅黑" pitchFamily="34" charset="-122"/>
                  <a:ea typeface="微软雅黑" pitchFamily="34" charset="-122"/>
                  <a:sym typeface="方正姚体" pitchFamily="2" charset="-122"/>
                </a:rPr>
                <a:t>·</a:t>
              </a:r>
              <a:r>
                <a:rPr lang="zh-CN" altLang="en-US" sz="1200" dirty="0">
                  <a:solidFill>
                    <a:schemeClr val="tx1">
                      <a:lumMod val="95000"/>
                      <a:lumOff val="5000"/>
                    </a:schemeClr>
                  </a:solidFill>
                  <a:latin typeface="微软雅黑" pitchFamily="34" charset="-122"/>
                  <a:ea typeface="微软雅黑" pitchFamily="34" charset="-122"/>
                  <a:sym typeface="方正姚体" pitchFamily="2" charset="-122"/>
                </a:rPr>
                <a:t>年的生长目标。</a:t>
              </a:r>
            </a:p>
          </p:txBody>
        </p:sp>
      </p:grpSp>
      <p:pic>
        <p:nvPicPr>
          <p:cNvPr id="2" name="图片 1"/>
          <p:cNvPicPr>
            <a:picLocks noChangeAspect="1"/>
          </p:cNvPicPr>
          <p:nvPr/>
        </p:nvPicPr>
        <p:blipFill>
          <a:blip r:embed="rId6"/>
          <a:stretch>
            <a:fillRect/>
          </a:stretch>
        </p:blipFill>
        <p:spPr>
          <a:xfrm rot="20009358">
            <a:off x="7341941" y="917522"/>
            <a:ext cx="2612436" cy="16458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a:blip r:embed="rId7"/>
          <a:stretch>
            <a:fillRect/>
          </a:stretch>
        </p:blipFill>
        <p:spPr>
          <a:xfrm>
            <a:off x="9295658" y="1531391"/>
            <a:ext cx="2710757" cy="1524801"/>
          </a:xfrm>
          <a:prstGeom prst="rect">
            <a:avLst/>
          </a:prstGeom>
          <a:blipFill>
            <a:blip r:embed="rId8"/>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图片 3"/>
          <p:cNvPicPr>
            <a:picLocks noChangeAspect="1"/>
          </p:cNvPicPr>
          <p:nvPr/>
        </p:nvPicPr>
        <p:blipFill>
          <a:blip r:embed="rId9"/>
          <a:stretch>
            <a:fillRect/>
          </a:stretch>
        </p:blipFill>
        <p:spPr>
          <a:xfrm rot="914638">
            <a:off x="8625358" y="2843157"/>
            <a:ext cx="2921296" cy="1713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036275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2000"/>
                                        <p:tgtEl>
                                          <p:spTgt spid="35"/>
                                        </p:tgtEl>
                                      </p:cBhvr>
                                    </p:animEffect>
                                  </p:childTnLst>
                                </p:cTn>
                              </p:par>
                              <p:par>
                                <p:cTn id="8" presetID="2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right)">
                                      <p:cBhvr>
                                        <p:cTn id="10" dur="2000"/>
                                        <p:tgtEl>
                                          <p:spTgt spid="34"/>
                                        </p:tgtEl>
                                      </p:cBhvr>
                                    </p:animEffect>
                                  </p:childTnLst>
                                </p:cTn>
                              </p:par>
                              <p:par>
                                <p:cTn id="11" presetID="22" presetClass="entr" presetSubtype="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2000"/>
                                        <p:tgtEl>
                                          <p:spTgt spid="10"/>
                                        </p:tgtEl>
                                      </p:cBhvr>
                                    </p:animEffect>
                                  </p:childTnLst>
                                </p:cTn>
                              </p:par>
                            </p:childTnLst>
                          </p:cTn>
                        </p:par>
                        <p:par>
                          <p:cTn id="14" fill="hold">
                            <p:stCondLst>
                              <p:cond delay="20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par>
                                <p:cTn id="18" presetID="21"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par>
                                <p:cTn id="21" presetID="21"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7287" y="834455"/>
            <a:ext cx="6327214" cy="421501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a:sp3d>
        </p:spPr>
      </p:pic>
      <p:grpSp>
        <p:nvGrpSpPr>
          <p:cNvPr id="7" name="组合 6"/>
          <p:cNvGrpSpPr/>
          <p:nvPr/>
        </p:nvGrpSpPr>
        <p:grpSpPr>
          <a:xfrm>
            <a:off x="1300221" y="809367"/>
            <a:ext cx="724604" cy="1017929"/>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300221" y="2032149"/>
            <a:ext cx="6033905" cy="427195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44" name="矩形 43"/>
          <p:cNvSpPr/>
          <p:nvPr/>
        </p:nvSpPr>
        <p:spPr>
          <a:xfrm>
            <a:off x="1331697" y="3449881"/>
            <a:ext cx="4995216" cy="1252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37" name="矩形 36"/>
          <p:cNvSpPr/>
          <p:nvPr/>
        </p:nvSpPr>
        <p:spPr>
          <a:xfrm>
            <a:off x="1494056" y="2206688"/>
            <a:ext cx="5587369" cy="1384995"/>
          </a:xfrm>
          <a:prstGeom prst="rect">
            <a:avLst/>
          </a:prstGeom>
          <a:solidFill>
            <a:schemeClr val="bg1">
              <a:alpha val="70000"/>
            </a:schemeClr>
          </a:solidFill>
        </p:spPr>
        <p:txBody>
          <a:bodyPr wrap="square">
            <a:spAutoFit/>
          </a:bodyPr>
          <a:lstStyle/>
          <a:p>
            <a:pPr algn="just">
              <a:lnSpc>
                <a:spcPct val="150000"/>
              </a:lnSpc>
            </a:pPr>
            <a:r>
              <a:rPr lang="en-US" altLang="zh-CN" sz="1400" dirty="0" smtClean="0">
                <a:solidFill>
                  <a:schemeClr val="tx1">
                    <a:lumMod val="65000"/>
                    <a:lumOff val="35000"/>
                  </a:schemeClr>
                </a:solidFill>
                <a:latin typeface="微软雅黑" panose="020B0503020204020204" charset="-122"/>
                <a:ea typeface="微软雅黑" panose="020B0503020204020204" charset="-122"/>
              </a:rPr>
              <a:t>       </a:t>
            </a:r>
            <a:r>
              <a:rPr lang="zh-CN" altLang="zh-CN" sz="1400" dirty="0" smtClean="0">
                <a:solidFill>
                  <a:schemeClr val="tx1">
                    <a:lumMod val="65000"/>
                    <a:lumOff val="35000"/>
                  </a:schemeClr>
                </a:solidFill>
                <a:latin typeface="微软雅黑" panose="020B0503020204020204" charset="-122"/>
                <a:ea typeface="微软雅黑" panose="020B0503020204020204" charset="-122"/>
              </a:rPr>
              <a:t>在</a:t>
            </a:r>
            <a:r>
              <a:rPr lang="zh-CN" altLang="zh-CN" sz="1400" dirty="0">
                <a:solidFill>
                  <a:schemeClr val="tx1">
                    <a:lumMod val="65000"/>
                    <a:lumOff val="35000"/>
                  </a:schemeClr>
                </a:solidFill>
                <a:latin typeface="微软雅黑" panose="020B0503020204020204" charset="-122"/>
                <a:ea typeface="微软雅黑" panose="020B0503020204020204" charset="-122"/>
              </a:rPr>
              <a:t>管理该项目过程中，项目办按照林业工程项目管理的要求，创造性地运用目标管理的手段，以定额投资和成本控制为指导思想，按照“严管林、慎用钱、质为先”的原则，以小班经营法为核心，对营林小班进行动态的全过程管理，取得了显著的成效。</a:t>
            </a:r>
          </a:p>
        </p:txBody>
      </p:sp>
      <p:grpSp>
        <p:nvGrpSpPr>
          <p:cNvPr id="16" name="组合 15"/>
          <p:cNvGrpSpPr/>
          <p:nvPr/>
        </p:nvGrpSpPr>
        <p:grpSpPr>
          <a:xfrm>
            <a:off x="1597563" y="5401276"/>
            <a:ext cx="652278" cy="652278"/>
            <a:chOff x="2385" y="7738"/>
            <a:chExt cx="974" cy="974"/>
          </a:xfrm>
        </p:grpSpPr>
        <p:sp>
          <p:nvSpPr>
            <p:cNvPr id="50" name="Freeform 92"/>
            <p:cNvSpPr>
              <a:spLocks noChangeArrowheads="1"/>
            </p:cNvSpPr>
            <p:nvPr/>
          </p:nvSpPr>
          <p:spPr bwMode="auto">
            <a:xfrm>
              <a:off x="2647" y="7929"/>
              <a:ext cx="450" cy="589"/>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51" name="椭圆 50"/>
            <p:cNvSpPr/>
            <p:nvPr/>
          </p:nvSpPr>
          <p:spPr>
            <a:xfrm>
              <a:off x="2385" y="7738"/>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solidFill>
                  <a:srgbClr val="C00000"/>
                </a:solidFill>
              </a:endParaRPr>
            </a:p>
          </p:txBody>
        </p:sp>
      </p:grpSp>
      <p:grpSp>
        <p:nvGrpSpPr>
          <p:cNvPr id="18" name="组合 17"/>
          <p:cNvGrpSpPr/>
          <p:nvPr/>
        </p:nvGrpSpPr>
        <p:grpSpPr>
          <a:xfrm>
            <a:off x="3545691" y="5397257"/>
            <a:ext cx="652278" cy="652278"/>
            <a:chOff x="5294" y="7732"/>
            <a:chExt cx="974" cy="974"/>
          </a:xfrm>
        </p:grpSpPr>
        <p:sp>
          <p:nvSpPr>
            <p:cNvPr id="60" name="Freeform 109"/>
            <p:cNvSpPr>
              <a:spLocks noChangeArrowheads="1"/>
            </p:cNvSpPr>
            <p:nvPr/>
          </p:nvSpPr>
          <p:spPr bwMode="auto">
            <a:xfrm>
              <a:off x="5479" y="7923"/>
              <a:ext cx="603" cy="60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70" name="椭圆 69"/>
            <p:cNvSpPr/>
            <p:nvPr/>
          </p:nvSpPr>
          <p:spPr>
            <a:xfrm>
              <a:off x="5294"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solidFill>
                  <a:srgbClr val="C00000"/>
                </a:solidFill>
              </a:endParaRPr>
            </a:p>
          </p:txBody>
        </p:sp>
      </p:grpSp>
      <p:grpSp>
        <p:nvGrpSpPr>
          <p:cNvPr id="17" name="组合 16"/>
          <p:cNvGrpSpPr/>
          <p:nvPr/>
        </p:nvGrpSpPr>
        <p:grpSpPr>
          <a:xfrm>
            <a:off x="2571962" y="5397257"/>
            <a:ext cx="652278" cy="652278"/>
            <a:chOff x="3840" y="7732"/>
            <a:chExt cx="974" cy="974"/>
          </a:xfrm>
        </p:grpSpPr>
        <p:sp>
          <p:nvSpPr>
            <p:cNvPr id="72" name="椭圆 71"/>
            <p:cNvSpPr/>
            <p:nvPr/>
          </p:nvSpPr>
          <p:spPr>
            <a:xfrm>
              <a:off x="3840"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109">
                <a:solidFill>
                  <a:srgbClr val="C00000"/>
                </a:solidFill>
                <a:latin typeface="冬青黑体简体中文 W3" panose="020B0300000000000000" pitchFamily="34" charset="-122"/>
                <a:ea typeface="冬青黑体简体中文 W3" panose="020B0300000000000000" pitchFamily="34" charset="-122"/>
              </a:endParaRPr>
            </a:p>
          </p:txBody>
        </p:sp>
        <p:sp>
          <p:nvSpPr>
            <p:cNvPr id="73" name="矩形 72"/>
            <p:cNvSpPr/>
            <p:nvPr/>
          </p:nvSpPr>
          <p:spPr>
            <a:xfrm>
              <a:off x="3946" y="7945"/>
              <a:ext cx="760" cy="623"/>
            </a:xfrm>
            <a:prstGeom prst="rect">
              <a:avLst/>
            </a:prstGeom>
          </p:spPr>
          <p:txBody>
            <a:bodyPr wrap="square">
              <a:spAutoFit/>
            </a:bodyPr>
            <a:lstStyle/>
            <a:p>
              <a:pPr algn="ctr"/>
              <a:r>
                <a:rPr lang="en-US" altLang="zh-CN" sz="2109">
                  <a:solidFill>
                    <a:schemeClr val="accent6"/>
                  </a:solidFill>
                  <a:latin typeface="微软雅黑" panose="020B0503020204020204" charset="-122"/>
                  <a:ea typeface="微软雅黑" panose="020B0503020204020204" charset="-122"/>
                </a:rPr>
                <a:t>37</a:t>
              </a:r>
            </a:p>
          </p:txBody>
        </p:sp>
      </p:grpSp>
      <p:sp>
        <p:nvSpPr>
          <p:cNvPr id="15" name="矩形 14"/>
          <p:cNvSpPr/>
          <p:nvPr/>
        </p:nvSpPr>
        <p:spPr>
          <a:xfrm>
            <a:off x="1494056" y="3696598"/>
            <a:ext cx="5606823" cy="1384995"/>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项目</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林大胆采用生长速度快的</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DH</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系列等新品种，替代生长缓慢的</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U6</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W5</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等老品系。基地</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2005-2009</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年共产材</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59</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万吨，总收入</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2.1</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亿元，实现利润</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1.29</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亿元。实现并超过了全林</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1.5</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生长的总体目标，达到了</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1.67</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，比全国同期桉树人工林平均生长量</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1.0</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高出</a:t>
            </a:r>
            <a:r>
              <a:rPr lang="en-US" altLang="zh-CN" sz="1400" dirty="0">
                <a:solidFill>
                  <a:schemeClr val="tx1">
                    <a:lumMod val="65000"/>
                    <a:lumOff val="35000"/>
                  </a:schemeClr>
                </a:solidFill>
                <a:latin typeface="微软雅黑" panose="020B0503020204020204" charset="-122"/>
                <a:ea typeface="微软雅黑" panose="020B0503020204020204" charset="-122"/>
                <a:sym typeface="+mn-ea"/>
              </a:rPr>
              <a:t>0.67</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a:t>
            </a:r>
          </a:p>
        </p:txBody>
      </p:sp>
      <p:grpSp>
        <p:nvGrpSpPr>
          <p:cNvPr id="24" name="Group 20"/>
          <p:cNvGrpSpPr/>
          <p:nvPr/>
        </p:nvGrpSpPr>
        <p:grpSpPr>
          <a:xfrm flipH="1">
            <a:off x="1472256" y="984181"/>
            <a:ext cx="379667" cy="379667"/>
            <a:chOff x="4669866" y="3800264"/>
            <a:chExt cx="279527" cy="416797"/>
          </a:xfrm>
          <a:solidFill>
            <a:schemeClr val="accent4">
              <a:lumMod val="60000"/>
              <a:lumOff val="40000"/>
            </a:schemeClr>
          </a:solidFill>
        </p:grpSpPr>
        <p:sp>
          <p:nvSpPr>
            <p:cNvPr id="25"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9680588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edge">
                                      <p:cBhvr>
                                        <p:cTn id="11" dur="500"/>
                                        <p:tgtEl>
                                          <p:spTgt spid="3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7" grpId="0" bldLvl="0" animBg="1"/>
      <p:bldP spid="1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28775" y="1091136"/>
            <a:ext cx="724604" cy="1017929"/>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0"/>
          <p:cNvGrpSpPr/>
          <p:nvPr/>
        </p:nvGrpSpPr>
        <p:grpSpPr>
          <a:xfrm flipH="1">
            <a:off x="1200810" y="1220433"/>
            <a:ext cx="379667" cy="379667"/>
            <a:chOff x="4669866" y="3800264"/>
            <a:chExt cx="279527" cy="416797"/>
          </a:xfrm>
          <a:solidFill>
            <a:schemeClr val="accent4">
              <a:lumMod val="60000"/>
              <a:lumOff val="40000"/>
            </a:schemeClr>
          </a:solidFill>
        </p:grpSpPr>
        <p:sp>
          <p:nvSpPr>
            <p:cNvPr id="25"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9" name="直接连接符 28"/>
          <p:cNvCxnSpPr/>
          <p:nvPr/>
        </p:nvCxnSpPr>
        <p:spPr>
          <a:xfrm>
            <a:off x="2149632" y="2844554"/>
            <a:ext cx="284332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858742" y="2461780"/>
            <a:ext cx="675047" cy="782198"/>
            <a:chOff x="2775" y="3676"/>
            <a:chExt cx="1008" cy="1168"/>
          </a:xfrm>
        </p:grpSpPr>
        <p:sp>
          <p:nvSpPr>
            <p:cNvPr id="31" name="六边形 30"/>
            <p:cNvSpPr/>
            <p:nvPr/>
          </p:nvSpPr>
          <p:spPr>
            <a:xfrm rot="16200000">
              <a:off x="2695" y="3756"/>
              <a:ext cx="1169" cy="1008"/>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03"/>
            <p:cNvSpPr>
              <a:spLocks noEditPoints="1"/>
            </p:cNvSpPr>
            <p:nvPr/>
          </p:nvSpPr>
          <p:spPr bwMode="auto">
            <a:xfrm>
              <a:off x="3041" y="4025"/>
              <a:ext cx="474" cy="447"/>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6435" tIns="48218" rIns="96435" bIns="48218" numCol="1" anchor="t" anchorCtr="0" compatLnSpc="1"/>
            <a:lstStyle/>
            <a:p>
              <a:endParaRPr lang="zh-CN" altLang="en-US"/>
            </a:p>
          </p:txBody>
        </p:sp>
      </p:grpSp>
      <p:grpSp>
        <p:nvGrpSpPr>
          <p:cNvPr id="34" name="组合 33"/>
          <p:cNvGrpSpPr/>
          <p:nvPr/>
        </p:nvGrpSpPr>
        <p:grpSpPr>
          <a:xfrm>
            <a:off x="4875695" y="2037866"/>
            <a:ext cx="1392955" cy="1615292"/>
            <a:chOff x="6560" y="3043"/>
            <a:chExt cx="2080" cy="2412"/>
          </a:xfrm>
        </p:grpSpPr>
        <p:sp>
          <p:nvSpPr>
            <p:cNvPr id="35" name="六边形 34"/>
            <p:cNvSpPr/>
            <p:nvPr/>
          </p:nvSpPr>
          <p:spPr>
            <a:xfrm rot="16200000">
              <a:off x="6394" y="3209"/>
              <a:ext cx="2413" cy="208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9"/>
            <p:cNvSpPr>
              <a:spLocks noEditPoints="1"/>
            </p:cNvSpPr>
            <p:nvPr/>
          </p:nvSpPr>
          <p:spPr bwMode="auto">
            <a:xfrm>
              <a:off x="7188" y="3494"/>
              <a:ext cx="1092" cy="1509"/>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p:spPr>
          <p:txBody>
            <a:bodyPr vert="horz" wrap="square" lIns="96435" tIns="48218" rIns="96435" bIns="48218" numCol="1" anchor="t" anchorCtr="0" compatLnSpc="1"/>
            <a:lstStyle/>
            <a:p>
              <a:endParaRPr lang="zh-CN" altLang="en-US"/>
            </a:p>
          </p:txBody>
        </p:sp>
      </p:grpSp>
      <p:sp>
        <p:nvSpPr>
          <p:cNvPr id="39" name="文本框 38"/>
          <p:cNvSpPr txBox="1"/>
          <p:nvPr/>
        </p:nvSpPr>
        <p:spPr>
          <a:xfrm>
            <a:off x="707745" y="3949875"/>
            <a:ext cx="6969494" cy="1981568"/>
          </a:xfrm>
          <a:prstGeom prst="rect">
            <a:avLst/>
          </a:prstGeom>
          <a:noFill/>
        </p:spPr>
        <p:txBody>
          <a:bodyPr wrap="square" rtlCol="0">
            <a:spAutoFit/>
          </a:bodyPr>
          <a:lstStyle/>
          <a:p>
            <a:pPr algn="just" fontAlgn="auto">
              <a:lnSpc>
                <a:spcPct val="20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无性</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系是指由某一原始母树用无性繁殖的方法培育出的植株总称。</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无性系选育是从人工林或有性杂交子代林中选择出的优良个体，经过组培或扦插繁育出苗木，再经过无性系测试和区域试验选择出适合本区域的优良无性系推广到生产上。</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无性系由于遗传品质一致，林分个体间无分化，林相整齐，便于经营，单位面积产量高，是工业原料林发展的总趋势。</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目前优质的无性系有</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DH</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系列，如</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DH3327</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DH3226</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DH3229</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等；广林系列，如广林</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-9</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等；其他如巨尾桉</a:t>
            </a: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4</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号等。</a:t>
            </a:r>
          </a:p>
        </p:txBody>
      </p:sp>
      <p:sp>
        <p:nvSpPr>
          <p:cNvPr id="45" name="文本框 44"/>
          <p:cNvSpPr txBox="1"/>
          <p:nvPr/>
        </p:nvSpPr>
        <p:spPr>
          <a:xfrm>
            <a:off x="7005439" y="1600101"/>
            <a:ext cx="4973411" cy="1569660"/>
          </a:xfrm>
          <a:prstGeom prst="rect">
            <a:avLst/>
          </a:prstGeom>
          <a:noFill/>
        </p:spPr>
        <p:txBody>
          <a:bodyPr wrap="square" rtlCol="0">
            <a:spAutoFit/>
          </a:bodyPr>
          <a:lstStyle/>
          <a:p>
            <a:pPr algn="just" fontAlgn="auto">
              <a:lnSpc>
                <a:spcPct val="150000"/>
              </a:lnSpc>
            </a:pP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       我国</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桉树育种工作以常规育种为主，并辅以分子遗传工程研究，其中又以无性系育种和抗性育种为重点，我国桉树组织培养和扦插技术开发利用居世界先进水平，已在无性系育种和无性系林业中广泛应用。</a:t>
            </a:r>
          </a:p>
        </p:txBody>
      </p:sp>
      <p:cxnSp>
        <p:nvCxnSpPr>
          <p:cNvPr id="46" name="直接连接符 45"/>
          <p:cNvCxnSpPr/>
          <p:nvPr/>
        </p:nvCxnSpPr>
        <p:spPr>
          <a:xfrm>
            <a:off x="-983846" y="2844554"/>
            <a:ext cx="284332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676847" y="1149496"/>
            <a:ext cx="4512774"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（二）桉树无性系育种</a:t>
            </a:r>
          </a:p>
        </p:txBody>
      </p:sp>
      <p:sp>
        <p:nvSpPr>
          <p:cNvPr id="8" name="矩形 7"/>
          <p:cNvSpPr/>
          <p:nvPr/>
        </p:nvSpPr>
        <p:spPr>
          <a:xfrm>
            <a:off x="955208" y="3455157"/>
            <a:ext cx="1882246"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effectLst>
                  <a:reflection blurRad="6350" stA="55000" endA="300" endPos="45500" dir="5400000" sy="-100000" algn="bl" rotWithShape="0"/>
                </a:effectLst>
                <a:latin typeface="微软雅黑"/>
                <a:ea typeface="微软雅黑"/>
                <a:sym typeface="+mn-ea"/>
              </a:rPr>
              <a:t>1</a:t>
            </a:r>
            <a:r>
              <a:rPr lang="zh-CN" altLang="en-US" sz="2000" b="1" dirty="0">
                <a:effectLst>
                  <a:reflection blurRad="6350" stA="55000" endA="300" endPos="45500" dir="5400000" sy="-100000" algn="bl" rotWithShape="0"/>
                </a:effectLst>
                <a:latin typeface="微软雅黑"/>
                <a:ea typeface="微软雅黑"/>
                <a:sym typeface="+mn-ea"/>
              </a:rPr>
              <a:t>、无性系选育</a:t>
            </a:r>
          </a:p>
        </p:txBody>
      </p:sp>
      <p:pic>
        <p:nvPicPr>
          <p:cNvPr id="2" name="图片 1"/>
          <p:cNvPicPr>
            <a:picLocks noChangeAspect="1"/>
          </p:cNvPicPr>
          <p:nvPr/>
        </p:nvPicPr>
        <p:blipFill>
          <a:blip r:embed="rId3"/>
          <a:stretch>
            <a:fillRect/>
          </a:stretch>
        </p:blipFill>
        <p:spPr>
          <a:xfrm>
            <a:off x="7797527" y="3616325"/>
            <a:ext cx="4055200" cy="2278285"/>
          </a:xfrm>
          <a:prstGeom prst="rect">
            <a:avLst/>
          </a:prstGeom>
          <a:blipFill rotWithShape="1">
            <a:blip r:embed="rId4"/>
            <a:stretch>
              <a:fillRect l="-1000"/>
            </a:stretch>
          </a:blipFill>
          <a:ln>
            <a:noFill/>
          </a:ln>
        </p:spPr>
      </p:pic>
    </p:spTree>
    <p:extLst>
      <p:ext uri="{BB962C8B-B14F-4D97-AF65-F5344CB8AC3E}">
        <p14:creationId xmlns:p14="http://schemas.microsoft.com/office/powerpoint/2010/main" val="40642183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bldLst>
      <p:bldP spid="39"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961943" y="1708708"/>
            <a:ext cx="3458367" cy="2311195"/>
          </a:xfrm>
          <a:prstGeom prst="rect">
            <a:avLst/>
          </a:prstGeom>
          <a:blipFill rotWithShape="1">
            <a:blip r:embed="rId5"/>
            <a:stretch>
              <a:fillRect l="-1000"/>
            </a:stretch>
          </a:blipFill>
          <a:ln w="31750">
            <a:solidFill>
              <a:schemeClr val="bg1"/>
            </a:solidFill>
          </a:ln>
          <a:scene3d>
            <a:camera prst="orthographicFront"/>
            <a:lightRig rig="threePt" dir="t"/>
          </a:scene3d>
          <a:sp3d>
            <a:bevelT/>
          </a:sp3d>
        </p:spPr>
      </p:pic>
      <p:cxnSp>
        <p:nvCxnSpPr>
          <p:cNvPr id="24" name="直接连接符 23"/>
          <p:cNvCxnSpPr/>
          <p:nvPr/>
        </p:nvCxnSpPr>
        <p:spPr>
          <a:xfrm flipV="1">
            <a:off x="8389948" y="1620009"/>
            <a:ext cx="3349177" cy="532"/>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811307" y="1810172"/>
            <a:ext cx="5874652" cy="31085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广义</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的组织培养又叫离体培养，指从植物体分离出符合需要的组织，器官或细胞，原生质体等，通过无菌操作，在人工控制条件下进行培养以获得再生的完整植株或生产具有经济价值的其他产品的技术。</a:t>
            </a:r>
          </a:p>
          <a:p>
            <a:pPr fontAlgn="auto">
              <a:lnSpc>
                <a:spcPct val="20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桉树</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优良无性系工厂化育苗主要</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以组织培养快速繁殖技术进行组培苗生产</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和</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以组培营养袋苗为母株建立采穗圃培育大量繁殖材料进行扦插育苗生产</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两部分。经对生产的各个环节进行总结筛选，将桉树优良无性系工厂化育苗生产流程概括</a:t>
            </a: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为左图。</a:t>
            </a:r>
            <a:endParaRPr lang="en-US" altLang="zh-CN" sz="14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4" name="组合 13"/>
          <p:cNvGrpSpPr/>
          <p:nvPr/>
        </p:nvGrpSpPr>
        <p:grpSpPr>
          <a:xfrm>
            <a:off x="6425739" y="5135979"/>
            <a:ext cx="736317" cy="736317"/>
            <a:chOff x="5986781" y="5023204"/>
            <a:chExt cx="761890" cy="761890"/>
          </a:xfrm>
        </p:grpSpPr>
        <p:sp>
          <p:nvSpPr>
            <p:cNvPr id="13" name="椭圆 12"/>
            <p:cNvSpPr/>
            <p:nvPr/>
          </p:nvSpPr>
          <p:spPr>
            <a:xfrm>
              <a:off x="5986781"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52"/>
            <p:cNvGrpSpPr/>
            <p:nvPr/>
          </p:nvGrpSpPr>
          <p:grpSpPr>
            <a:xfrm>
              <a:off x="6157823" y="5221037"/>
              <a:ext cx="419806" cy="331772"/>
              <a:chOff x="3653259" y="3001930"/>
              <a:chExt cx="658286" cy="520242"/>
            </a:xfrm>
            <a:solidFill>
              <a:schemeClr val="bg1"/>
            </a:solidFill>
          </p:grpSpPr>
          <p:sp>
            <p:nvSpPr>
              <p:cNvPr id="36"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7" name="Oval 10"/>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8"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9"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grpSp>
      </p:grpSp>
      <p:grpSp>
        <p:nvGrpSpPr>
          <p:cNvPr id="46" name="组合 45"/>
          <p:cNvGrpSpPr/>
          <p:nvPr/>
        </p:nvGrpSpPr>
        <p:grpSpPr>
          <a:xfrm>
            <a:off x="7723607" y="5135979"/>
            <a:ext cx="736317" cy="736317"/>
            <a:chOff x="7217420" y="5023204"/>
            <a:chExt cx="761890" cy="761890"/>
          </a:xfrm>
        </p:grpSpPr>
        <p:sp>
          <p:nvSpPr>
            <p:cNvPr id="44" name="椭圆 43"/>
            <p:cNvSpPr/>
            <p:nvPr/>
          </p:nvSpPr>
          <p:spPr>
            <a:xfrm>
              <a:off x="7217420"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2"/>
            <p:cNvSpPr>
              <a:spLocks noEditPoints="1"/>
            </p:cNvSpPr>
            <p:nvPr/>
          </p:nvSpPr>
          <p:spPr bwMode="auto">
            <a:xfrm>
              <a:off x="7460898" y="5240903"/>
              <a:ext cx="274934" cy="324922"/>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7" name="组合 46"/>
          <p:cNvGrpSpPr/>
          <p:nvPr/>
        </p:nvGrpSpPr>
        <p:grpSpPr>
          <a:xfrm>
            <a:off x="9021475" y="5135979"/>
            <a:ext cx="736317" cy="736317"/>
            <a:chOff x="8448059" y="5023204"/>
            <a:chExt cx="761890" cy="761890"/>
          </a:xfrm>
        </p:grpSpPr>
        <p:sp>
          <p:nvSpPr>
            <p:cNvPr id="45" name="椭圆 44"/>
            <p:cNvSpPr/>
            <p:nvPr/>
          </p:nvSpPr>
          <p:spPr>
            <a:xfrm>
              <a:off x="8448059"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48"/>
            <p:cNvSpPr>
              <a:spLocks noEditPoints="1"/>
            </p:cNvSpPr>
            <p:nvPr/>
          </p:nvSpPr>
          <p:spPr bwMode="auto">
            <a:xfrm>
              <a:off x="8657716" y="5210882"/>
              <a:ext cx="342576" cy="330250"/>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42" name="PA_矩形 41"/>
          <p:cNvSpPr/>
          <p:nvPr>
            <p:custDataLst>
              <p:tags r:id="rId1"/>
            </p:custDataLst>
          </p:nvPr>
        </p:nvSpPr>
        <p:spPr>
          <a:xfrm>
            <a:off x="1385893" y="2237395"/>
            <a:ext cx="3439169" cy="2651917"/>
          </a:xfrm>
          <a:prstGeom prst="rect">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1856052" y="3616325"/>
            <a:ext cx="3694653" cy="1921960"/>
          </a:xfrm>
          <a:prstGeom prst="rect">
            <a:avLst/>
          </a:prstGeom>
          <a:solidFill>
            <a:schemeClr val="bg1"/>
          </a:solidFill>
          <a:ln w="317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0747536" y="4902652"/>
            <a:ext cx="724604" cy="1017929"/>
            <a:chOff x="1586" y="929"/>
            <a:chExt cx="1673" cy="2383"/>
          </a:xfrm>
        </p:grpSpPr>
        <p:sp>
          <p:nvSpPr>
            <p:cNvPr id="28" name="矩形 27"/>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Group 20"/>
          <p:cNvGrpSpPr/>
          <p:nvPr/>
        </p:nvGrpSpPr>
        <p:grpSpPr>
          <a:xfrm flipH="1">
            <a:off x="10919571" y="5031949"/>
            <a:ext cx="379667" cy="379667"/>
            <a:chOff x="4669866" y="3800264"/>
            <a:chExt cx="279527" cy="416797"/>
          </a:xfrm>
          <a:solidFill>
            <a:schemeClr val="accent4">
              <a:lumMod val="60000"/>
              <a:lumOff val="40000"/>
            </a:schemeClr>
          </a:solidFill>
        </p:grpSpPr>
        <p:sp>
          <p:nvSpPr>
            <p:cNvPr id="31"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矩形 1"/>
          <p:cNvSpPr/>
          <p:nvPr/>
        </p:nvSpPr>
        <p:spPr>
          <a:xfrm>
            <a:off x="8196166" y="1130356"/>
            <a:ext cx="3677609" cy="461665"/>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effectLst>
                  <a:reflection blurRad="6350" stA="55000" endA="300" endPos="45500" dir="5400000" sy="-100000" algn="bl" rotWithShape="0"/>
                </a:effectLst>
                <a:latin typeface="微软雅黑"/>
                <a:ea typeface="微软雅黑"/>
              </a:rPr>
              <a:t>2</a:t>
            </a:r>
            <a:r>
              <a:rPr lang="zh-CN" altLang="zh-CN" sz="2000" b="1" dirty="0">
                <a:effectLst>
                  <a:reflection blurRad="6350" stA="55000" endA="300" endPos="45500" dir="5400000" sy="-100000" algn="bl" rotWithShape="0"/>
                </a:effectLst>
                <a:latin typeface="微软雅黑"/>
                <a:ea typeface="微软雅黑"/>
              </a:rPr>
              <a:t>、桉树优良无性系工厂化育苗</a:t>
            </a:r>
            <a:endParaRPr lang="zh-CN" altLang="en-US" sz="2000" b="1" dirty="0">
              <a:effectLst>
                <a:reflection blurRad="6350" stA="55000" endA="300" endPos="45500" dir="5400000" sy="-100000" algn="bl" rotWithShape="0"/>
              </a:effectLst>
              <a:latin typeface="微软雅黑"/>
              <a:ea typeface="微软雅黑"/>
            </a:endParaRPr>
          </a:p>
        </p:txBody>
      </p:sp>
      <p:grpSp>
        <p:nvGrpSpPr>
          <p:cNvPr id="65" name="组合 64"/>
          <p:cNvGrpSpPr/>
          <p:nvPr/>
        </p:nvGrpSpPr>
        <p:grpSpPr>
          <a:xfrm>
            <a:off x="1977900" y="3904357"/>
            <a:ext cx="3450955" cy="1281884"/>
            <a:chOff x="3789341" y="489772"/>
            <a:chExt cx="3450955" cy="1260817"/>
          </a:xfrm>
        </p:grpSpPr>
        <p:sp>
          <p:nvSpPr>
            <p:cNvPr id="12" name="矩形 11"/>
            <p:cNvSpPr/>
            <p:nvPr/>
          </p:nvSpPr>
          <p:spPr>
            <a:xfrm>
              <a:off x="3789341" y="489772"/>
              <a:ext cx="833963"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优树嫩梢</a:t>
              </a:r>
              <a:endParaRPr lang="zh-CN" altLang="en-US" sz="1200" dirty="0">
                <a:latin typeface="微软雅黑" panose="020B0503020204020204" pitchFamily="34" charset="-122"/>
                <a:ea typeface="微软雅黑" panose="020B0503020204020204" pitchFamily="34" charset="-122"/>
              </a:endParaRPr>
            </a:p>
          </p:txBody>
        </p:sp>
        <p:cxnSp>
          <p:nvCxnSpPr>
            <p:cNvPr id="16" name="直接箭头连接符 15"/>
            <p:cNvCxnSpPr>
              <a:stCxn id="12" idx="3"/>
            </p:cNvCxnSpPr>
            <p:nvPr/>
          </p:nvCxnSpPr>
          <p:spPr>
            <a:xfrm>
              <a:off x="4623304" y="615834"/>
              <a:ext cx="2218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4896269" y="489772"/>
              <a:ext cx="1173066"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芽</a:t>
              </a:r>
              <a:r>
                <a:rPr lang="zh-CN" altLang="en-US" sz="1200" dirty="0" smtClean="0">
                  <a:latin typeface="微软雅黑" panose="020B0503020204020204" pitchFamily="34" charset="-122"/>
                  <a:ea typeface="微软雅黑" panose="020B0503020204020204" pitchFamily="34" charset="-122"/>
                </a:rPr>
                <a:t>的增殖培养</a:t>
              </a:r>
              <a:endParaRPr lang="zh-CN" altLang="en-US" sz="1200" dirty="0">
                <a:latin typeface="微软雅黑" panose="020B0503020204020204" pitchFamily="34" charset="-122"/>
                <a:ea typeface="微软雅黑" panose="020B0503020204020204" pitchFamily="34" charset="-122"/>
              </a:endParaRPr>
            </a:p>
          </p:txBody>
        </p:sp>
        <p:cxnSp>
          <p:nvCxnSpPr>
            <p:cNvPr id="48" name="直接箭头连接符 47"/>
            <p:cNvCxnSpPr/>
            <p:nvPr/>
          </p:nvCxnSpPr>
          <p:spPr>
            <a:xfrm>
              <a:off x="6054120" y="615834"/>
              <a:ext cx="2276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357367" y="489772"/>
              <a:ext cx="879163"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生根培养</a:t>
              </a:r>
              <a:endParaRPr lang="zh-CN" altLang="en-US" sz="1200" dirty="0">
                <a:latin typeface="微软雅黑" panose="020B0503020204020204" pitchFamily="34" charset="-122"/>
                <a:ea typeface="微软雅黑" panose="020B0503020204020204" pitchFamily="34" charset="-122"/>
              </a:endParaRPr>
            </a:p>
          </p:txBody>
        </p:sp>
        <p:cxnSp>
          <p:nvCxnSpPr>
            <p:cNvPr id="18" name="直接箭头连接符 17"/>
            <p:cNvCxnSpPr>
              <a:stCxn id="49" idx="2"/>
            </p:cNvCxnSpPr>
            <p:nvPr/>
          </p:nvCxnSpPr>
          <p:spPr>
            <a:xfrm>
              <a:off x="6796949" y="741896"/>
              <a:ext cx="7533" cy="2101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6361133" y="994217"/>
              <a:ext cx="879163"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移栽</a:t>
              </a:r>
              <a:endParaRPr lang="zh-CN" altLang="en-US" sz="1200" dirty="0">
                <a:latin typeface="微软雅黑" panose="020B0503020204020204" pitchFamily="34" charset="-122"/>
                <a:ea typeface="微软雅黑" panose="020B0503020204020204" pitchFamily="34" charset="-122"/>
              </a:endParaRPr>
            </a:p>
          </p:txBody>
        </p:sp>
        <p:cxnSp>
          <p:nvCxnSpPr>
            <p:cNvPr id="26" name="直接箭头连接符 25"/>
            <p:cNvCxnSpPr>
              <a:stCxn id="50" idx="2"/>
            </p:cNvCxnSpPr>
            <p:nvPr/>
          </p:nvCxnSpPr>
          <p:spPr>
            <a:xfrm flipH="1">
              <a:off x="6800714" y="1246341"/>
              <a:ext cx="1" cy="2097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361132" y="1498465"/>
              <a:ext cx="879163"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穗条培育</a:t>
              </a:r>
              <a:endParaRPr lang="zh-CN" altLang="en-US" sz="1200" dirty="0">
                <a:latin typeface="微软雅黑" panose="020B0503020204020204" pitchFamily="34" charset="-122"/>
                <a:ea typeface="微软雅黑" panose="020B0503020204020204" pitchFamily="34" charset="-122"/>
              </a:endParaRPr>
            </a:p>
          </p:txBody>
        </p:sp>
        <p:cxnSp>
          <p:nvCxnSpPr>
            <p:cNvPr id="53" name="直接箭头连接符 52"/>
            <p:cNvCxnSpPr>
              <a:stCxn id="50" idx="1"/>
            </p:cNvCxnSpPr>
            <p:nvPr/>
          </p:nvCxnSpPr>
          <p:spPr>
            <a:xfrm flipH="1">
              <a:off x="6069335" y="1120279"/>
              <a:ext cx="2917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896269" y="990013"/>
              <a:ext cx="1173066"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出圃</a:t>
              </a:r>
              <a:endParaRPr lang="zh-CN" altLang="en-US" sz="1200" dirty="0">
                <a:latin typeface="微软雅黑" panose="020B0503020204020204" pitchFamily="34" charset="-122"/>
                <a:ea typeface="微软雅黑" panose="020B0503020204020204" pitchFamily="34" charset="-122"/>
              </a:endParaRPr>
            </a:p>
          </p:txBody>
        </p:sp>
        <p:sp>
          <p:nvSpPr>
            <p:cNvPr id="55" name="矩形 54"/>
            <p:cNvSpPr/>
            <p:nvPr/>
          </p:nvSpPr>
          <p:spPr>
            <a:xfrm>
              <a:off x="4882928" y="1495530"/>
              <a:ext cx="1173066"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穗条扦插育苗</a:t>
              </a:r>
              <a:endParaRPr lang="zh-CN" altLang="en-US" sz="1200" dirty="0">
                <a:latin typeface="微软雅黑" panose="020B0503020204020204" pitchFamily="34" charset="-122"/>
                <a:ea typeface="微软雅黑" panose="020B0503020204020204" pitchFamily="34" charset="-122"/>
              </a:endParaRPr>
            </a:p>
          </p:txBody>
        </p:sp>
        <p:cxnSp>
          <p:nvCxnSpPr>
            <p:cNvPr id="56" name="直接箭头连接符 55"/>
            <p:cNvCxnSpPr/>
            <p:nvPr/>
          </p:nvCxnSpPr>
          <p:spPr>
            <a:xfrm flipH="1">
              <a:off x="6069335" y="1620009"/>
              <a:ext cx="2917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stCxn id="55" idx="0"/>
            </p:cNvCxnSpPr>
            <p:nvPr/>
          </p:nvCxnSpPr>
          <p:spPr>
            <a:xfrm flipH="1" flipV="1">
              <a:off x="5467550" y="1287590"/>
              <a:ext cx="1911" cy="2079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797239" y="990013"/>
              <a:ext cx="833963" cy="2521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上山造林</a:t>
              </a:r>
              <a:endParaRPr lang="zh-CN" altLang="en-US" sz="1200" dirty="0">
                <a:latin typeface="微软雅黑" panose="020B0503020204020204" pitchFamily="34" charset="-122"/>
                <a:ea typeface="微软雅黑" panose="020B0503020204020204" pitchFamily="34" charset="-122"/>
              </a:endParaRPr>
            </a:p>
          </p:txBody>
        </p:sp>
        <p:cxnSp>
          <p:nvCxnSpPr>
            <p:cNvPr id="61" name="直接箭头连接符 60"/>
            <p:cNvCxnSpPr>
              <a:stCxn id="54" idx="1"/>
              <a:endCxn id="59" idx="3"/>
            </p:cNvCxnSpPr>
            <p:nvPr/>
          </p:nvCxnSpPr>
          <p:spPr>
            <a:xfrm flipH="1">
              <a:off x="4631202" y="1116075"/>
              <a:ext cx="2650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59" idx="0"/>
              <a:endCxn id="12" idx="2"/>
            </p:cNvCxnSpPr>
            <p:nvPr/>
          </p:nvCxnSpPr>
          <p:spPr>
            <a:xfrm flipH="1" flipV="1">
              <a:off x="4206323" y="741896"/>
              <a:ext cx="7898" cy="2481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07302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bldLst>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37780" y="1877141"/>
            <a:ext cx="6384823" cy="3740887"/>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949655" y="1525936"/>
            <a:ext cx="2599736" cy="4440713"/>
            <a:chOff x="8193" y="2280"/>
            <a:chExt cx="3882" cy="6631"/>
          </a:xfrm>
        </p:grpSpPr>
        <p:sp>
          <p:nvSpPr>
            <p:cNvPr id="10" name="直角三角形 9"/>
            <p:cNvSpPr/>
            <p:nvPr/>
          </p:nvSpPr>
          <p:spPr>
            <a:xfrm>
              <a:off x="11553" y="2281"/>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12" name="直角三角形 11"/>
            <p:cNvSpPr/>
            <p:nvPr/>
          </p:nvSpPr>
          <p:spPr>
            <a:xfrm flipH="1" flipV="1">
              <a:off x="8193" y="8389"/>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20" name="矩形 19"/>
            <p:cNvSpPr/>
            <p:nvPr/>
          </p:nvSpPr>
          <p:spPr>
            <a:xfrm>
              <a:off x="8715" y="2280"/>
              <a:ext cx="2838" cy="663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737861" y="1816125"/>
            <a:ext cx="4539385" cy="1670073"/>
          </a:xfrm>
          <a:prstGeom prst="rect">
            <a:avLst/>
          </a:prstGeom>
          <a:noFill/>
        </p:spPr>
        <p:txBody>
          <a:bodyPr wrap="square" rtlCol="0">
            <a:spAutoFit/>
          </a:bodyPr>
          <a:lstStyle/>
          <a:p>
            <a:pPr fontAlgn="auto">
              <a:lnSpc>
                <a:spcPct val="15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400" b="1" dirty="0" smtClean="0">
                <a:solidFill>
                  <a:schemeClr val="tx1">
                    <a:lumMod val="65000"/>
                    <a:lumOff val="35000"/>
                  </a:schemeClr>
                </a:solidFill>
                <a:latin typeface="微软雅黑" panose="020B0503020204020204" charset="-122"/>
                <a:ea typeface="微软雅黑" panose="020B0503020204020204" charset="-122"/>
                <a:sym typeface="+mn-ea"/>
              </a:rPr>
              <a:t>森林成熟</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是确定采伐更新和经营周期所依赖的主要技术经济指标</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。因此，</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将森林生长发育过程中达到最符合经商目的和任务时的状态称为森林成熟。</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所谓森林成熟不是泛指的森林成熟，而是针对个别树木或经营措施相同的林分所构成的经营单位</a:t>
            </a: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4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641679" y="1100065"/>
            <a:ext cx="6676828"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zh-CN" sz="3375" b="1" dirty="0">
                <a:solidFill>
                  <a:srgbClr val="000000">
                    <a:lumMod val="65000"/>
                    <a:lumOff val="35000"/>
                  </a:srgbClr>
                </a:solidFill>
                <a:latin typeface="Arial"/>
                <a:ea typeface="微软雅黑"/>
              </a:rPr>
              <a:t>（三）经济成熟下的营林生产平衡</a:t>
            </a:r>
            <a:endParaRPr lang="zh-CN" altLang="en-US" sz="3375" b="1" dirty="0">
              <a:solidFill>
                <a:srgbClr val="000000">
                  <a:lumMod val="65000"/>
                  <a:lumOff val="35000"/>
                </a:srgbClr>
              </a:solidFill>
              <a:latin typeface="Arial"/>
              <a:ea typeface="微软雅黑"/>
            </a:endParaRPr>
          </a:p>
        </p:txBody>
      </p:sp>
      <p:sp>
        <p:nvSpPr>
          <p:cNvPr id="2" name="矩形 1"/>
          <p:cNvSpPr/>
          <p:nvPr/>
        </p:nvSpPr>
        <p:spPr>
          <a:xfrm>
            <a:off x="9299661" y="2608213"/>
            <a:ext cx="1882246"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solidFill>
                  <a:schemeClr val="bg1"/>
                </a:solidFill>
                <a:effectLst>
                  <a:reflection blurRad="6350" stA="55000" endA="300" endPos="45500" dir="5400000" sy="-100000" algn="bl" rotWithShape="0"/>
                </a:effectLst>
                <a:latin typeface="微软雅黑"/>
                <a:ea typeface="微软雅黑"/>
                <a:sym typeface="+mn-ea"/>
              </a:rPr>
              <a:t>1</a:t>
            </a:r>
            <a:r>
              <a:rPr lang="zh-CN" altLang="en-US" sz="2000" b="1" dirty="0">
                <a:solidFill>
                  <a:schemeClr val="bg1"/>
                </a:solidFill>
                <a:effectLst>
                  <a:reflection blurRad="6350" stA="55000" endA="300" endPos="45500" dir="5400000" sy="-100000" algn="bl" rotWithShape="0"/>
                </a:effectLst>
                <a:latin typeface="微软雅黑"/>
                <a:ea typeface="微软雅黑"/>
                <a:sym typeface="+mn-ea"/>
              </a:rPr>
              <a:t>、森林的成熟</a:t>
            </a:r>
          </a:p>
        </p:txBody>
      </p:sp>
      <p:sp>
        <p:nvSpPr>
          <p:cNvPr id="28" name="矩形 27"/>
          <p:cNvSpPr/>
          <p:nvPr/>
        </p:nvSpPr>
        <p:spPr>
          <a:xfrm>
            <a:off x="9578962" y="3117641"/>
            <a:ext cx="1882246" cy="362792"/>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1600" b="1" dirty="0" smtClean="0">
                <a:solidFill>
                  <a:schemeClr val="bg1"/>
                </a:solidFill>
                <a:effectLst>
                  <a:reflection blurRad="6350" stA="55000" endA="300" endPos="45500" dir="5400000" sy="-100000" algn="bl" rotWithShape="0"/>
                </a:effectLst>
                <a:latin typeface="微软雅黑"/>
                <a:ea typeface="微软雅黑"/>
                <a:sym typeface="+mn-ea"/>
              </a:rPr>
              <a:t>自然成熟</a:t>
            </a:r>
            <a:endParaRPr lang="zh-CN" altLang="en-US" sz="1600" b="1" dirty="0">
              <a:solidFill>
                <a:schemeClr val="bg1"/>
              </a:solidFill>
              <a:effectLst>
                <a:reflection blurRad="6350" stA="55000" endA="300" endPos="45500" dir="5400000" sy="-100000" algn="bl" rotWithShape="0"/>
              </a:effectLst>
              <a:latin typeface="微软雅黑"/>
              <a:ea typeface="微软雅黑"/>
              <a:sym typeface="+mn-ea"/>
            </a:endParaRPr>
          </a:p>
        </p:txBody>
      </p:sp>
      <p:sp>
        <p:nvSpPr>
          <p:cNvPr id="29" name="矩形 28"/>
          <p:cNvSpPr/>
          <p:nvPr/>
        </p:nvSpPr>
        <p:spPr>
          <a:xfrm>
            <a:off x="9578962" y="3485851"/>
            <a:ext cx="1882246" cy="362792"/>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1600" b="1" dirty="0" smtClean="0">
                <a:solidFill>
                  <a:schemeClr val="bg1"/>
                </a:solidFill>
                <a:effectLst>
                  <a:reflection blurRad="6350" stA="55000" endA="300" endPos="45500" dir="5400000" sy="-100000" algn="bl" rotWithShape="0"/>
                </a:effectLst>
                <a:latin typeface="微软雅黑"/>
                <a:ea typeface="微软雅黑"/>
                <a:sym typeface="+mn-ea"/>
              </a:rPr>
              <a:t>数量成熟</a:t>
            </a:r>
            <a:endParaRPr lang="zh-CN" altLang="en-US" sz="1600" b="1" dirty="0">
              <a:solidFill>
                <a:schemeClr val="bg1"/>
              </a:solidFill>
              <a:effectLst>
                <a:reflection blurRad="6350" stA="55000" endA="300" endPos="45500" dir="5400000" sy="-100000" algn="bl" rotWithShape="0"/>
              </a:effectLst>
              <a:latin typeface="微软雅黑"/>
              <a:ea typeface="微软雅黑"/>
              <a:sym typeface="+mn-ea"/>
            </a:endParaRPr>
          </a:p>
        </p:txBody>
      </p:sp>
      <p:sp>
        <p:nvSpPr>
          <p:cNvPr id="30" name="矩形 29"/>
          <p:cNvSpPr/>
          <p:nvPr/>
        </p:nvSpPr>
        <p:spPr>
          <a:xfrm>
            <a:off x="9578962" y="3881010"/>
            <a:ext cx="1882246" cy="362792"/>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1600" b="1" dirty="0">
                <a:solidFill>
                  <a:schemeClr val="bg1"/>
                </a:solidFill>
                <a:effectLst>
                  <a:reflection blurRad="6350" stA="55000" endA="300" endPos="45500" dir="5400000" sy="-100000" algn="bl" rotWithShape="0"/>
                </a:effectLst>
                <a:latin typeface="微软雅黑"/>
                <a:ea typeface="微软雅黑"/>
                <a:sym typeface="+mn-ea"/>
              </a:rPr>
              <a:t>工艺</a:t>
            </a:r>
            <a:r>
              <a:rPr lang="zh-CN" altLang="en-US" sz="1600" b="1" dirty="0" smtClean="0">
                <a:solidFill>
                  <a:schemeClr val="bg1"/>
                </a:solidFill>
                <a:effectLst>
                  <a:reflection blurRad="6350" stA="55000" endA="300" endPos="45500" dir="5400000" sy="-100000" algn="bl" rotWithShape="0"/>
                </a:effectLst>
                <a:latin typeface="微软雅黑"/>
                <a:ea typeface="微软雅黑"/>
                <a:sym typeface="+mn-ea"/>
              </a:rPr>
              <a:t>成熟</a:t>
            </a:r>
            <a:endParaRPr lang="zh-CN" altLang="en-US" sz="1600" b="1" dirty="0">
              <a:solidFill>
                <a:schemeClr val="bg1"/>
              </a:solidFill>
              <a:effectLst>
                <a:reflection blurRad="6350" stA="55000" endA="300" endPos="45500" dir="5400000" sy="-100000" algn="bl" rotWithShape="0"/>
              </a:effectLst>
              <a:latin typeface="微软雅黑"/>
              <a:ea typeface="微软雅黑"/>
              <a:sym typeface="+mn-ea"/>
            </a:endParaRPr>
          </a:p>
        </p:txBody>
      </p:sp>
      <p:sp>
        <p:nvSpPr>
          <p:cNvPr id="31" name="矩形 30"/>
          <p:cNvSpPr/>
          <p:nvPr/>
        </p:nvSpPr>
        <p:spPr>
          <a:xfrm>
            <a:off x="9578962" y="4258936"/>
            <a:ext cx="1882246" cy="362792"/>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1600" b="1" dirty="0" smtClean="0">
                <a:solidFill>
                  <a:schemeClr val="bg1"/>
                </a:solidFill>
                <a:effectLst>
                  <a:reflection blurRad="6350" stA="55000" endA="300" endPos="45500" dir="5400000" sy="-100000" algn="bl" rotWithShape="0"/>
                </a:effectLst>
                <a:latin typeface="微软雅黑"/>
                <a:ea typeface="微软雅黑"/>
                <a:sym typeface="+mn-ea"/>
              </a:rPr>
              <a:t>经济成熟</a:t>
            </a:r>
            <a:endParaRPr lang="zh-CN" altLang="en-US" sz="1600" b="1" dirty="0">
              <a:solidFill>
                <a:schemeClr val="bg1"/>
              </a:solidFill>
              <a:effectLst>
                <a:reflection blurRad="6350" stA="55000" endA="300" endPos="45500" dir="5400000" sy="-100000" algn="bl" rotWithShape="0"/>
              </a:effectLst>
              <a:latin typeface="微软雅黑"/>
              <a:ea typeface="微软雅黑"/>
              <a:sym typeface="+mn-ea"/>
            </a:endParaRPr>
          </a:p>
        </p:txBody>
      </p:sp>
      <p:sp>
        <p:nvSpPr>
          <p:cNvPr id="35" name="文本框 34"/>
          <p:cNvSpPr txBox="1"/>
          <p:nvPr/>
        </p:nvSpPr>
        <p:spPr>
          <a:xfrm>
            <a:off x="737860" y="3521859"/>
            <a:ext cx="4539385" cy="738664"/>
          </a:xfrm>
          <a:prstGeom prst="rect">
            <a:avLst/>
          </a:prstGeom>
          <a:noFill/>
        </p:spPr>
        <p:txBody>
          <a:bodyPr wrap="square" rtlCol="0">
            <a:spAutoFit/>
          </a:bodyPr>
          <a:lstStyle/>
          <a:p>
            <a:pPr fontAlgn="auto">
              <a:lnSpc>
                <a:spcPct val="150000"/>
              </a:lnSpc>
            </a:pPr>
            <a:r>
              <a:rPr lang="zh-CN" altLang="en-US" sz="1400" b="1" dirty="0" smtClean="0">
                <a:solidFill>
                  <a:schemeClr val="tx1">
                    <a:lumMod val="65000"/>
                    <a:lumOff val="35000"/>
                  </a:schemeClr>
                </a:solidFill>
                <a:latin typeface="微软雅黑" panose="020B0503020204020204" charset="-122"/>
                <a:ea typeface="微软雅黑" panose="020B0503020204020204" charset="-122"/>
                <a:sym typeface="+mn-ea"/>
              </a:rPr>
              <a:t>      森林成熟</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是确定轮伐期、择伐周期，合理安排经营活动，充分利用土地生产力的重要依据</a:t>
            </a: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4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6" name="文本框 35"/>
          <p:cNvSpPr txBox="1"/>
          <p:nvPr/>
        </p:nvSpPr>
        <p:spPr>
          <a:xfrm>
            <a:off x="737860" y="4296184"/>
            <a:ext cx="4539385" cy="1384995"/>
          </a:xfrm>
          <a:prstGeom prst="rect">
            <a:avLst/>
          </a:prstGeom>
          <a:noFill/>
        </p:spPr>
        <p:txBody>
          <a:bodyPr wrap="square" rtlCol="0">
            <a:spAutoFit/>
          </a:bodyPr>
          <a:lstStyle/>
          <a:p>
            <a:pPr fontAlgn="auto">
              <a:lnSpc>
                <a:spcPct val="15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森林成熟</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有许多种，林种不同，成熟的标准不一样。用材林、防护林、薪炭林、经济林、特种用途林等都有各自不同的森林成熟，即使在同一林种内，由于人们培育森林的目的不同，其成熟也有差别</a:t>
            </a: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4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0167863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1"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par>
                                <p:cTn id="22" presetID="2" presetClass="entr" presetSubtype="2" fill="hold" grpId="1"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grpId="1"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p:bldP spid="25" grpId="1"/>
      <p:bldP spid="23" grpId="0"/>
      <p:bldP spid="35" grpId="0"/>
      <p:bldP spid="35" grpId="1"/>
      <p:bldP spid="36" grpId="0"/>
      <p:bldP spid="3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8900000">
            <a:off x="5272151" y="2719048"/>
            <a:ext cx="2313109" cy="2313109"/>
          </a:xfrm>
          <a:prstGeom prst="rect">
            <a:avLst/>
          </a:prstGeom>
          <a:blipFill rotWithShape="0">
            <a:blip r:embed="rId3"/>
            <a:stretch>
              <a:fillRect/>
            </a:stretch>
          </a:blipFill>
          <a:ln w="635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18900000">
            <a:off x="4097515" y="4969876"/>
            <a:ext cx="4665059" cy="4665059"/>
          </a:xfrm>
          <a:prstGeom prst="rect">
            <a:avLst/>
          </a:prstGeom>
          <a:noFill/>
          <a:ln w="63500" cmpd="sng">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5329745" y="605507"/>
            <a:ext cx="2198592" cy="219859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6257265" y="5950301"/>
            <a:ext cx="342881" cy="342881"/>
            <a:chOff x="10862" y="531"/>
            <a:chExt cx="864" cy="864"/>
          </a:xfrm>
        </p:grpSpPr>
        <p:sp>
          <p:nvSpPr>
            <p:cNvPr id="12" name="矩形 11"/>
            <p:cNvSpPr/>
            <p:nvPr/>
          </p:nvSpPr>
          <p:spPr>
            <a:xfrm>
              <a:off x="10862" y="903"/>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10862" y="902"/>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7808848" y="1293072"/>
            <a:ext cx="1788879" cy="351956"/>
          </a:xfrm>
          <a:prstGeom prst="rect">
            <a:avLst/>
          </a:prstGeom>
          <a:noFill/>
        </p:spPr>
        <p:txBody>
          <a:bodyPr wrap="square" rtlCol="0">
            <a:spAutoFit/>
          </a:bodyPr>
          <a:lstStyle/>
          <a:p>
            <a:pPr fontAlgn="auto"/>
            <a:r>
              <a:rPr lang="zh-CN" altLang="en-US" sz="1687" b="1" dirty="0">
                <a:solidFill>
                  <a:schemeClr val="tx1">
                    <a:lumMod val="65000"/>
                    <a:lumOff val="35000"/>
                  </a:schemeClr>
                </a:solidFill>
                <a:latin typeface="微软雅黑" panose="020B0503020204020204" charset="-122"/>
                <a:ea typeface="微软雅黑" panose="020B0503020204020204" charset="-122"/>
              </a:rPr>
              <a:t>（</a:t>
            </a:r>
            <a:r>
              <a:rPr lang="en-US" altLang="zh-CN" sz="1687" b="1" dirty="0">
                <a:solidFill>
                  <a:schemeClr val="tx1">
                    <a:lumMod val="65000"/>
                    <a:lumOff val="35000"/>
                  </a:schemeClr>
                </a:solidFill>
                <a:latin typeface="微软雅黑" panose="020B0503020204020204" charset="-122"/>
                <a:ea typeface="微软雅黑" panose="020B0503020204020204" charset="-122"/>
              </a:rPr>
              <a:t>3</a:t>
            </a:r>
            <a:r>
              <a:rPr lang="zh-CN" altLang="en-US" sz="1687" b="1" dirty="0">
                <a:solidFill>
                  <a:schemeClr val="tx1">
                    <a:lumMod val="65000"/>
                    <a:lumOff val="35000"/>
                  </a:schemeClr>
                </a:solidFill>
                <a:latin typeface="微软雅黑" panose="020B0503020204020204" charset="-122"/>
                <a:ea typeface="微软雅黑" panose="020B0503020204020204" charset="-122"/>
              </a:rPr>
              <a:t>）工艺成熟</a:t>
            </a:r>
          </a:p>
        </p:txBody>
      </p:sp>
      <p:sp>
        <p:nvSpPr>
          <p:cNvPr id="15" name="文本框 14"/>
          <p:cNvSpPr txBox="1"/>
          <p:nvPr/>
        </p:nvSpPr>
        <p:spPr>
          <a:xfrm>
            <a:off x="7808847" y="1555367"/>
            <a:ext cx="4309159" cy="2429896"/>
          </a:xfrm>
          <a:prstGeom prst="rect">
            <a:avLst/>
          </a:prstGeom>
          <a:noFill/>
        </p:spPr>
        <p:txBody>
          <a:bodyPr wrap="square" rtlCol="0">
            <a:spAutoFit/>
          </a:bodyPr>
          <a:lstStyle/>
          <a:p>
            <a:pPr fontAlgn="auto">
              <a:lnSpc>
                <a:spcPct val="200000"/>
              </a:lnSpc>
            </a:pP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       林分</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生长发育过程中目的材种材积平均生长量达到最大时称为工艺成熟</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fontAlgn="auto">
              <a:lnSpc>
                <a:spcPct val="200000"/>
              </a:lnSpc>
            </a:pP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工艺成熟</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与数量成熟都属于数量指标，不同之处在于工艺成熟还强调了材种的质量，且并不是所有的林分或树木都可以达到工艺成熟，如在立地条件差的林地培育某种大径级材种就可能永远达不到工艺成熟。</a:t>
            </a:r>
          </a:p>
        </p:txBody>
      </p:sp>
      <p:sp>
        <p:nvSpPr>
          <p:cNvPr id="16" name="文本框 15"/>
          <p:cNvSpPr txBox="1"/>
          <p:nvPr/>
        </p:nvSpPr>
        <p:spPr>
          <a:xfrm>
            <a:off x="10299595" y="3958429"/>
            <a:ext cx="1641327" cy="351956"/>
          </a:xfrm>
          <a:prstGeom prst="rect">
            <a:avLst/>
          </a:prstGeom>
          <a:noFill/>
        </p:spPr>
        <p:txBody>
          <a:bodyPr wrap="square" rtlCol="0">
            <a:spAutoFit/>
          </a:bodyPr>
          <a:lstStyle/>
          <a:p>
            <a:pPr fontAlgn="auto"/>
            <a:r>
              <a:rPr lang="zh-CN" altLang="en-US" sz="1687" b="1" dirty="0">
                <a:solidFill>
                  <a:schemeClr val="tx1">
                    <a:lumMod val="65000"/>
                    <a:lumOff val="35000"/>
                  </a:schemeClr>
                </a:solidFill>
                <a:latin typeface="微软雅黑" panose="020B0503020204020204" charset="-122"/>
                <a:ea typeface="微软雅黑" panose="020B0503020204020204" charset="-122"/>
              </a:rPr>
              <a:t>（</a:t>
            </a:r>
            <a:r>
              <a:rPr lang="en-US" altLang="zh-CN" sz="1687" b="1" dirty="0">
                <a:solidFill>
                  <a:schemeClr val="tx1">
                    <a:lumMod val="65000"/>
                    <a:lumOff val="35000"/>
                  </a:schemeClr>
                </a:solidFill>
                <a:latin typeface="微软雅黑" panose="020B0503020204020204" charset="-122"/>
                <a:ea typeface="微软雅黑" panose="020B0503020204020204" charset="-122"/>
              </a:rPr>
              <a:t>4</a:t>
            </a:r>
            <a:r>
              <a:rPr lang="zh-CN" altLang="en-US" sz="1687" b="1" dirty="0">
                <a:solidFill>
                  <a:schemeClr val="tx1">
                    <a:lumMod val="65000"/>
                    <a:lumOff val="35000"/>
                  </a:schemeClr>
                </a:solidFill>
                <a:latin typeface="微软雅黑" panose="020B0503020204020204" charset="-122"/>
                <a:ea typeface="微软雅黑" panose="020B0503020204020204" charset="-122"/>
              </a:rPr>
              <a:t>）经济成熟</a:t>
            </a:r>
          </a:p>
        </p:txBody>
      </p:sp>
      <p:sp>
        <p:nvSpPr>
          <p:cNvPr id="17" name="文本框 16"/>
          <p:cNvSpPr txBox="1"/>
          <p:nvPr/>
        </p:nvSpPr>
        <p:spPr>
          <a:xfrm>
            <a:off x="7963302" y="4254896"/>
            <a:ext cx="4154704" cy="1591974"/>
          </a:xfrm>
          <a:prstGeom prst="rect">
            <a:avLst/>
          </a:prstGeom>
          <a:noFill/>
        </p:spPr>
        <p:txBody>
          <a:bodyPr wrap="square" rtlCol="0">
            <a:spAutoFit/>
          </a:bodyPr>
          <a:lstStyle/>
          <a:p>
            <a:pPr fontAlgn="auto">
              <a:lnSpc>
                <a:spcPct val="20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森林</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生长发育过程中，货币收入达最多时的状态称为</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经济成熟。</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森林的永续利用已从木材生产的永续利用发展成多种效益的永续，然而评价多种效益的方法仍没有统一的标准，只体现在木材产品收益方面。</a:t>
            </a:r>
          </a:p>
        </p:txBody>
      </p:sp>
      <p:sp>
        <p:nvSpPr>
          <p:cNvPr id="18" name="文本框 17"/>
          <p:cNvSpPr txBox="1"/>
          <p:nvPr/>
        </p:nvSpPr>
        <p:spPr>
          <a:xfrm>
            <a:off x="1028775" y="1291515"/>
            <a:ext cx="1672870" cy="351956"/>
          </a:xfrm>
          <a:prstGeom prst="rect">
            <a:avLst/>
          </a:prstGeom>
          <a:noFill/>
        </p:spPr>
        <p:txBody>
          <a:bodyPr wrap="square" rtlCol="0">
            <a:spAutoFit/>
          </a:bodyPr>
          <a:lstStyle/>
          <a:p>
            <a:pPr algn="r" fontAlgn="auto">
              <a:lnSpc>
                <a:spcPct val="100000"/>
              </a:lnSpc>
            </a:pPr>
            <a:r>
              <a:rPr lang="zh-CN" altLang="en-US" sz="1687" b="1" dirty="0">
                <a:solidFill>
                  <a:schemeClr val="tx1">
                    <a:lumMod val="65000"/>
                    <a:lumOff val="35000"/>
                  </a:schemeClr>
                </a:solidFill>
                <a:latin typeface="微软雅黑" panose="020B0503020204020204" charset="-122"/>
                <a:ea typeface="微软雅黑" panose="020B0503020204020204" charset="-122"/>
              </a:rPr>
              <a:t>（</a:t>
            </a:r>
            <a:r>
              <a:rPr lang="en-US" altLang="zh-CN" sz="1687" b="1" dirty="0">
                <a:solidFill>
                  <a:schemeClr val="tx1">
                    <a:lumMod val="65000"/>
                    <a:lumOff val="35000"/>
                  </a:schemeClr>
                </a:solidFill>
                <a:latin typeface="微软雅黑" panose="020B0503020204020204" charset="-122"/>
                <a:ea typeface="微软雅黑" panose="020B0503020204020204" charset="-122"/>
              </a:rPr>
              <a:t>1</a:t>
            </a:r>
            <a:r>
              <a:rPr lang="zh-CN" altLang="en-US" sz="1687" b="1" dirty="0">
                <a:solidFill>
                  <a:schemeClr val="tx1">
                    <a:lumMod val="65000"/>
                    <a:lumOff val="35000"/>
                  </a:schemeClr>
                </a:solidFill>
                <a:latin typeface="微软雅黑" panose="020B0503020204020204" charset="-122"/>
                <a:ea typeface="微软雅黑" panose="020B0503020204020204" charset="-122"/>
              </a:rPr>
              <a:t>）自然成熟</a:t>
            </a:r>
          </a:p>
        </p:txBody>
      </p:sp>
      <p:sp>
        <p:nvSpPr>
          <p:cNvPr id="20" name="文本框 19"/>
          <p:cNvSpPr txBox="1"/>
          <p:nvPr/>
        </p:nvSpPr>
        <p:spPr>
          <a:xfrm>
            <a:off x="916489" y="1555723"/>
            <a:ext cx="4461398" cy="1845505"/>
          </a:xfrm>
          <a:prstGeom prst="rect">
            <a:avLst/>
          </a:prstGeom>
          <a:noFill/>
        </p:spPr>
        <p:txBody>
          <a:bodyPr wrap="square" rtlCol="0">
            <a:spAutoFit/>
          </a:bodyPr>
          <a:lstStyle/>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林分</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或树木生长到开始枯萎阶段的状态称为自然成熟，也叫生理成熟</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b="1"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en-US" altLang="zh-CN" sz="1266" b="1"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266" b="1"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影响</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自然成熟的因素主要有树种、起源、立地条件、群体与个体等</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自然成熟</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的确定，主要依据林木的外部特征和林分蓄积量的变化</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266"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1" name="文本框 20"/>
          <p:cNvSpPr txBox="1"/>
          <p:nvPr/>
        </p:nvSpPr>
        <p:spPr>
          <a:xfrm>
            <a:off x="3079023" y="3499939"/>
            <a:ext cx="1650352" cy="351956"/>
          </a:xfrm>
          <a:prstGeom prst="rect">
            <a:avLst/>
          </a:prstGeom>
          <a:noFill/>
        </p:spPr>
        <p:txBody>
          <a:bodyPr wrap="square" rtlCol="0">
            <a:spAutoFit/>
          </a:bodyPr>
          <a:lstStyle/>
          <a:p>
            <a:pPr algn="r" fontAlgn="auto">
              <a:lnSpc>
                <a:spcPct val="100000"/>
              </a:lnSpc>
            </a:pPr>
            <a:r>
              <a:rPr lang="zh-CN" altLang="en-US" sz="1687" b="1" dirty="0">
                <a:solidFill>
                  <a:schemeClr val="tx1">
                    <a:lumMod val="65000"/>
                    <a:lumOff val="35000"/>
                  </a:schemeClr>
                </a:solidFill>
                <a:latin typeface="微软雅黑" panose="020B0503020204020204" charset="-122"/>
                <a:ea typeface="微软雅黑" panose="020B0503020204020204" charset="-122"/>
              </a:rPr>
              <a:t>（</a:t>
            </a:r>
            <a:r>
              <a:rPr lang="en-US" altLang="zh-CN" sz="1687" b="1" dirty="0">
                <a:solidFill>
                  <a:schemeClr val="tx1">
                    <a:lumMod val="65000"/>
                    <a:lumOff val="35000"/>
                  </a:schemeClr>
                </a:solidFill>
                <a:latin typeface="微软雅黑" panose="020B0503020204020204" charset="-122"/>
                <a:ea typeface="微软雅黑" panose="020B0503020204020204" charset="-122"/>
              </a:rPr>
              <a:t>2</a:t>
            </a:r>
            <a:r>
              <a:rPr lang="zh-CN" altLang="en-US" sz="1687" b="1" dirty="0">
                <a:solidFill>
                  <a:schemeClr val="tx1">
                    <a:lumMod val="65000"/>
                    <a:lumOff val="35000"/>
                  </a:schemeClr>
                </a:solidFill>
                <a:latin typeface="微软雅黑" panose="020B0503020204020204" charset="-122"/>
                <a:ea typeface="微软雅黑" panose="020B0503020204020204" charset="-122"/>
              </a:rPr>
              <a:t>）数量成熟</a:t>
            </a:r>
          </a:p>
        </p:txBody>
      </p:sp>
      <p:sp>
        <p:nvSpPr>
          <p:cNvPr id="24" name="文本框 23"/>
          <p:cNvSpPr txBox="1"/>
          <p:nvPr/>
        </p:nvSpPr>
        <p:spPr>
          <a:xfrm>
            <a:off x="596727" y="3715963"/>
            <a:ext cx="4240659" cy="2040302"/>
          </a:xfrm>
          <a:prstGeom prst="rect">
            <a:avLst/>
          </a:prstGeom>
          <a:noFill/>
        </p:spPr>
        <p:txBody>
          <a:bodyPr wrap="square" rtlCol="0">
            <a:spAutoFit/>
          </a:bodyPr>
          <a:lstStyle/>
          <a:p>
            <a:pPr algn="just" fontAlgn="auto">
              <a:lnSpc>
                <a:spcPct val="20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林分</a:t>
            </a:r>
            <a:r>
              <a:rPr lang="zh-CN" altLang="en-US" sz="1266" b="1" dirty="0">
                <a:solidFill>
                  <a:schemeClr val="tx1">
                    <a:lumMod val="65000"/>
                    <a:lumOff val="35000"/>
                  </a:schemeClr>
                </a:solidFill>
                <a:latin typeface="微软雅黑" panose="020B0503020204020204" charset="-122"/>
                <a:ea typeface="微软雅黑" panose="020B0503020204020204" charset="-122"/>
                <a:sym typeface="+mn-ea"/>
              </a:rPr>
              <a:t>或树木的或材积平均生长量达到最大值时的状态称为数量成熟</a:t>
            </a:r>
            <a:r>
              <a:rPr lang="zh-CN" altLang="en-US" sz="1266" b="1"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b="1"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200000"/>
              </a:lnSpc>
            </a:pPr>
            <a:r>
              <a:rPr lang="en-US" altLang="zh-CN" sz="1266" b="1"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266" b="1"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数量成熟</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主要是针对单株树木或条件基本一致的林分。影响数量成熟因素主要有树种生物学特性、立地条件、林分起源等</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266"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4" name="组合 3"/>
          <p:cNvGrpSpPr/>
          <p:nvPr/>
        </p:nvGrpSpPr>
        <p:grpSpPr>
          <a:xfrm>
            <a:off x="6090810" y="1040376"/>
            <a:ext cx="724604" cy="1017929"/>
            <a:chOff x="6090810" y="1040376"/>
            <a:chExt cx="724604" cy="1017929"/>
          </a:xfrm>
        </p:grpSpPr>
        <p:grpSp>
          <p:nvGrpSpPr>
            <p:cNvPr id="22" name="组合 21"/>
            <p:cNvGrpSpPr/>
            <p:nvPr/>
          </p:nvGrpSpPr>
          <p:grpSpPr>
            <a:xfrm>
              <a:off x="6090810" y="1040376"/>
              <a:ext cx="724604" cy="1017929"/>
              <a:chOff x="1586" y="929"/>
              <a:chExt cx="1673" cy="2383"/>
            </a:xfrm>
          </p:grpSpPr>
          <p:sp>
            <p:nvSpPr>
              <p:cNvPr id="23" name="矩形 22"/>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Group 20"/>
            <p:cNvGrpSpPr/>
            <p:nvPr/>
          </p:nvGrpSpPr>
          <p:grpSpPr>
            <a:xfrm flipH="1">
              <a:off x="6262845" y="1169673"/>
              <a:ext cx="379667" cy="379667"/>
              <a:chOff x="4669866" y="3800264"/>
              <a:chExt cx="279527" cy="416797"/>
            </a:xfrm>
            <a:solidFill>
              <a:schemeClr val="accent4">
                <a:lumMod val="60000"/>
                <a:lumOff val="40000"/>
              </a:schemeClr>
            </a:solidFill>
          </p:grpSpPr>
          <p:sp>
            <p:nvSpPr>
              <p:cNvPr id="27"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22786322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35"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style.rotation</p:attrName>
                                        </p:attrNameLst>
                                      </p:cBhvr>
                                      <p:tavLst>
                                        <p:tav tm="0">
                                          <p:val>
                                            <p:fltVal val="720"/>
                                          </p:val>
                                        </p:tav>
                                        <p:tav tm="100000">
                                          <p:val>
                                            <p:fltVal val="0"/>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ppt_w</p:attrName>
                                        </p:attrNameLst>
                                      </p:cBhvr>
                                      <p:tavLst>
                                        <p:tav tm="0">
                                          <p:val>
                                            <p:fltVal val="0"/>
                                          </p:val>
                                        </p:tav>
                                        <p:tav tm="100000">
                                          <p:val>
                                            <p:strVal val="#ppt_w"/>
                                          </p:val>
                                        </p:tav>
                                      </p:tavLst>
                                    </p:anim>
                                  </p:childTnLst>
                                </p:cTn>
                              </p:par>
                              <p:par>
                                <p:cTn id="22" presetID="22" presetClass="entr" presetSubtype="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1000"/>
                            </p:stCondLst>
                            <p:childTnLst>
                              <p:par>
                                <p:cTn id="26" presetID="29"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ppt_x</p:attrName>
                                        </p:attrNameLst>
                                      </p:cBhvr>
                                      <p:tavLst>
                                        <p:tav tm="0">
                                          <p:val>
                                            <p:strVal val="#ppt_x-.2"/>
                                          </p:val>
                                        </p:tav>
                                        <p:tav tm="100000">
                                          <p:val>
                                            <p:strVal val="#ppt_x"/>
                                          </p:val>
                                        </p:tav>
                                      </p:tavLst>
                                    </p:anim>
                                    <p:anim calcmode="lin" valueType="num">
                                      <p:cBhvr>
                                        <p:cTn id="29"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0" dur="500"/>
                                        <p:tgtEl>
                                          <p:spTgt spid="18"/>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ppt_x</p:attrName>
                                        </p:attrNameLst>
                                      </p:cBhvr>
                                      <p:tavLst>
                                        <p:tav tm="0">
                                          <p:val>
                                            <p:strVal val="#ppt_x-.2"/>
                                          </p:val>
                                        </p:tav>
                                        <p:tav tm="100000">
                                          <p:val>
                                            <p:strVal val="#ppt_x"/>
                                          </p:val>
                                        </p:tav>
                                      </p:tavLst>
                                    </p:anim>
                                    <p:anim calcmode="lin" valueType="num">
                                      <p:cBhvr>
                                        <p:cTn id="34"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5" dur="500"/>
                                        <p:tgtEl>
                                          <p:spTgt spid="20"/>
                                        </p:tgtEl>
                                      </p:cBhvr>
                                    </p:animEffect>
                                  </p:childTnLst>
                                </p:cTn>
                              </p:par>
                            </p:childTnLst>
                          </p:cTn>
                        </p:par>
                        <p:par>
                          <p:cTn id="36" fill="hold">
                            <p:stCondLst>
                              <p:cond delay="1500"/>
                            </p:stCondLst>
                            <p:childTnLst>
                              <p:par>
                                <p:cTn id="37" presetID="29"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ppt_x</p:attrName>
                                        </p:attrNameLst>
                                      </p:cBhvr>
                                      <p:tavLst>
                                        <p:tav tm="0">
                                          <p:val>
                                            <p:strVal val="#ppt_x-.2"/>
                                          </p:val>
                                        </p:tav>
                                        <p:tav tm="100000">
                                          <p:val>
                                            <p:strVal val="#ppt_x"/>
                                          </p:val>
                                        </p:tav>
                                      </p:tavLst>
                                    </p:anim>
                                    <p:anim calcmode="lin" valueType="num">
                                      <p:cBhvr>
                                        <p:cTn id="40"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1" dur="500"/>
                                        <p:tgtEl>
                                          <p:spTgt spid="21"/>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ppt_x</p:attrName>
                                        </p:attrNameLst>
                                      </p:cBhvr>
                                      <p:tavLst>
                                        <p:tav tm="0">
                                          <p:val>
                                            <p:strVal val="#ppt_x-.2"/>
                                          </p:val>
                                        </p:tav>
                                        <p:tav tm="100000">
                                          <p:val>
                                            <p:strVal val="#ppt_x"/>
                                          </p:val>
                                        </p:tav>
                                      </p:tavLst>
                                    </p:anim>
                                    <p:anim calcmode="lin" valueType="num">
                                      <p:cBhvr>
                                        <p:cTn id="45"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46" dur="500"/>
                                        <p:tgtEl>
                                          <p:spTgt spid="24"/>
                                        </p:tgtEl>
                                      </p:cBhvr>
                                    </p:animEffect>
                                  </p:childTnLst>
                                </p:cTn>
                              </p:par>
                            </p:childTnLst>
                          </p:cTn>
                        </p:par>
                        <p:par>
                          <p:cTn id="47" fill="hold">
                            <p:stCondLst>
                              <p:cond delay="2000"/>
                            </p:stCondLst>
                            <p:childTnLst>
                              <p:par>
                                <p:cTn id="48" presetID="2" presetClass="entr" presetSubtype="2" fill="hold" grpId="1"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par>
                                <p:cTn id="52" presetID="2" presetClass="entr" presetSubtype="2" fill="hold" grpId="1"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2" fill="hold" grpId="1"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1"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1+#ppt_w/2"/>
                                          </p:val>
                                        </p:tav>
                                        <p:tav tm="100000">
                                          <p:val>
                                            <p:strVal val="#ppt_x"/>
                                          </p:val>
                                        </p:tav>
                                      </p:tavLst>
                                    </p:anim>
                                    <p:anim calcmode="lin" valueType="num">
                                      <p:cBhvr additive="base">
                                        <p:cTn id="6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p:bldP spid="14" grpId="1"/>
      <p:bldP spid="15" grpId="0"/>
      <p:bldP spid="15" grpId="1"/>
      <p:bldP spid="16" grpId="0"/>
      <p:bldP spid="16" grpId="1"/>
      <p:bldP spid="17" grpId="0"/>
      <p:bldP spid="17" grpId="1"/>
      <p:bldP spid="18" grpId="0"/>
      <p:bldP spid="20" grpId="0"/>
      <p:bldP spid="21"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9197" t="17143" b="18139"/>
          <a:stretch/>
        </p:blipFill>
        <p:spPr>
          <a:xfrm>
            <a:off x="2449065" y="2752229"/>
            <a:ext cx="10461030" cy="4712962"/>
          </a:xfrm>
          <a:prstGeom prst="rect">
            <a:avLst/>
          </a:prstGeom>
        </p:spPr>
      </p:pic>
      <p:grpSp>
        <p:nvGrpSpPr>
          <p:cNvPr id="31" name="组合 30"/>
          <p:cNvGrpSpPr/>
          <p:nvPr/>
        </p:nvGrpSpPr>
        <p:grpSpPr>
          <a:xfrm>
            <a:off x="9093571" y="956365"/>
            <a:ext cx="1627369" cy="1548969"/>
            <a:chOff x="1369560" y="1867224"/>
            <a:chExt cx="1157526" cy="1101761"/>
          </a:xfrm>
        </p:grpSpPr>
        <p:sp>
          <p:nvSpPr>
            <p:cNvPr id="32" name="TextBox 34"/>
            <p:cNvSpPr txBox="1"/>
            <p:nvPr/>
          </p:nvSpPr>
          <p:spPr>
            <a:xfrm>
              <a:off x="1369560" y="1867224"/>
              <a:ext cx="1157526" cy="880367"/>
            </a:xfrm>
            <a:prstGeom prst="rect">
              <a:avLst/>
            </a:prstGeom>
            <a:noFill/>
          </p:spPr>
          <p:txBody>
            <a:bodyPr wrap="none" rtlCol="0" anchor="ctr">
              <a:spAutoFit/>
            </a:bodyPr>
            <a:lstStyle/>
            <a:p>
              <a:pPr algn="ctr">
                <a:lnSpc>
                  <a:spcPct val="150000"/>
                </a:lnSpc>
              </a:pPr>
              <a:r>
                <a:rPr lang="zh-CN" altLang="en-US" sz="8436" baseline="12000" dirty="0">
                  <a:solidFill>
                    <a:schemeClr val="accent1"/>
                  </a:solidFill>
                  <a:effectLst>
                    <a:innerShdw blurRad="63500" dist="50800" dir="18900000">
                      <a:prstClr val="black">
                        <a:alpha val="30000"/>
                      </a:prstClr>
                    </a:innerShdw>
                  </a:effectLst>
                  <a:latin typeface="微软雅黑" pitchFamily="34" charset="-122"/>
                  <a:ea typeface="微软雅黑" pitchFamily="34" charset="-122"/>
                </a:rPr>
                <a:t>目录</a:t>
              </a:r>
            </a:p>
          </p:txBody>
        </p:sp>
        <p:sp>
          <p:nvSpPr>
            <p:cNvPr id="33" name="TextBox 24"/>
            <p:cNvSpPr txBox="1"/>
            <p:nvPr/>
          </p:nvSpPr>
          <p:spPr>
            <a:xfrm>
              <a:off x="1398632" y="2524993"/>
              <a:ext cx="1099376" cy="443992"/>
            </a:xfrm>
            <a:prstGeom prst="rect">
              <a:avLst/>
            </a:prstGeom>
            <a:noFill/>
          </p:spPr>
          <p:txBody>
            <a:bodyPr wrap="none" rtlCol="0" anchor="ctr">
              <a:spAutoFit/>
            </a:bodyPr>
            <a:lstStyle/>
            <a:p>
              <a:pPr algn="ctr">
                <a:lnSpc>
                  <a:spcPct val="150000"/>
                </a:lnSpc>
              </a:pPr>
              <a:r>
                <a:rPr lang="en-US" altLang="zh-CN" sz="3937" baseline="12000" dirty="0">
                  <a:solidFill>
                    <a:schemeClr val="accent1"/>
                  </a:solidFill>
                  <a:effectLst>
                    <a:innerShdw blurRad="63500" dist="50800" dir="18900000">
                      <a:prstClr val="black">
                        <a:alpha val="30000"/>
                      </a:prstClr>
                    </a:innerShdw>
                  </a:effectLst>
                  <a:latin typeface="Franklin Gothic Book" panose="020B0503020102020204" pitchFamily="34" charset="0"/>
                  <a:ea typeface="微软雅黑" pitchFamily="34" charset="-122"/>
                </a:rPr>
                <a:t>CONTENT</a:t>
              </a:r>
              <a:endParaRPr lang="zh-CN" altLang="en-US" sz="3937" baseline="12000" dirty="0">
                <a:solidFill>
                  <a:schemeClr val="accent1"/>
                </a:solidFill>
                <a:effectLst>
                  <a:innerShdw blurRad="63500" dist="50800" dir="18900000">
                    <a:prstClr val="black">
                      <a:alpha val="30000"/>
                    </a:prstClr>
                  </a:innerShdw>
                </a:effectLst>
                <a:latin typeface="Franklin Gothic Book" panose="020B0503020102020204" pitchFamily="34" charset="0"/>
                <a:ea typeface="微软雅黑" pitchFamily="34" charset="-122"/>
              </a:endParaRPr>
            </a:p>
          </p:txBody>
        </p:sp>
      </p:grpSp>
      <p:grpSp>
        <p:nvGrpSpPr>
          <p:cNvPr id="2" name="组合 1"/>
          <p:cNvGrpSpPr/>
          <p:nvPr/>
        </p:nvGrpSpPr>
        <p:grpSpPr>
          <a:xfrm>
            <a:off x="1168189" y="753294"/>
            <a:ext cx="6557330" cy="5280827"/>
            <a:chOff x="1168189" y="753294"/>
            <a:chExt cx="6557330" cy="5280827"/>
          </a:xfrm>
        </p:grpSpPr>
        <p:grpSp>
          <p:nvGrpSpPr>
            <p:cNvPr id="7" name="组合 6"/>
            <p:cNvGrpSpPr/>
            <p:nvPr/>
          </p:nvGrpSpPr>
          <p:grpSpPr>
            <a:xfrm>
              <a:off x="1306391" y="808928"/>
              <a:ext cx="841222" cy="841222"/>
              <a:chOff x="3529981" y="507683"/>
              <a:chExt cx="598350" cy="598350"/>
            </a:xfrm>
          </p:grpSpPr>
          <p:sp>
            <p:nvSpPr>
              <p:cNvPr id="8" name="椭圆 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TextBox 4"/>
              <p:cNvSpPr txBox="1"/>
              <p:nvPr/>
            </p:nvSpPr>
            <p:spPr>
              <a:xfrm>
                <a:off x="3576317" y="558577"/>
                <a:ext cx="530353" cy="496562"/>
              </a:xfrm>
              <a:prstGeom prst="rect">
                <a:avLst/>
              </a:prstGeom>
              <a:noFill/>
            </p:spPr>
            <p:txBody>
              <a:bodyPr wrap="none" rtlCol="0" anchor="ctr">
                <a:spAutoFit/>
              </a:bodyPr>
              <a:lstStyle/>
              <a:p>
                <a:pPr algn="ctr"/>
                <a:r>
                  <a:rPr lang="en-US" altLang="zh-CN" sz="3937" dirty="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01</a:t>
                </a:r>
                <a:endParaRPr lang="zh-CN" altLang="en-US" sz="3937" dirty="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10" name="矩形 9"/>
            <p:cNvSpPr/>
            <p:nvPr/>
          </p:nvSpPr>
          <p:spPr>
            <a:xfrm>
              <a:off x="2652060" y="956365"/>
              <a:ext cx="3877985" cy="461665"/>
            </a:xfrm>
            <a:prstGeom prst="rect">
              <a:avLst/>
            </a:prstGeom>
          </p:spPr>
          <p:txBody>
            <a:bodyPr wrap="none">
              <a:spAutoFit/>
            </a:bodyPr>
            <a:lstStyle/>
            <a:p>
              <a:r>
                <a:rPr lang="zh-CN" altLang="en-US" sz="2400" dirty="0" smtClean="0">
                  <a:solidFill>
                    <a:schemeClr val="accent1">
                      <a:lumMod val="75000"/>
                    </a:schemeClr>
                  </a:solidFill>
                  <a:latin typeface="微软雅黑" pitchFamily="34" charset="-122"/>
                  <a:ea typeface="微软雅黑" pitchFamily="34" charset="-122"/>
                </a:rPr>
                <a:t>桉树速丰林相关概念的介绍</a:t>
              </a:r>
              <a:endParaRPr lang="zh-CN" altLang="en-US" sz="1200" b="1" dirty="0">
                <a:solidFill>
                  <a:schemeClr val="accent1">
                    <a:lumMod val="75000"/>
                  </a:schemeClr>
                </a:solidFill>
                <a:latin typeface="微软雅黑" pitchFamily="34" charset="-122"/>
                <a:ea typeface="微软雅黑" pitchFamily="34" charset="-122"/>
              </a:endParaRPr>
            </a:p>
          </p:txBody>
        </p:sp>
        <p:sp>
          <p:nvSpPr>
            <p:cNvPr id="14" name="矩形 13"/>
            <p:cNvSpPr/>
            <p:nvPr/>
          </p:nvSpPr>
          <p:spPr>
            <a:xfrm>
              <a:off x="2652060" y="2015422"/>
              <a:ext cx="4493538" cy="461665"/>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中林集团发展桉树速丰林的历程</a:t>
              </a:r>
              <a:endParaRPr lang="zh-CN" altLang="en-US" sz="1200" b="1" dirty="0">
                <a:solidFill>
                  <a:schemeClr val="accent2"/>
                </a:solidFill>
                <a:latin typeface="微软雅黑" pitchFamily="34" charset="-122"/>
                <a:ea typeface="微软雅黑" pitchFamily="34" charset="-122"/>
              </a:endParaRPr>
            </a:p>
          </p:txBody>
        </p:sp>
        <p:sp>
          <p:nvSpPr>
            <p:cNvPr id="15" name="矩形 14"/>
            <p:cNvSpPr/>
            <p:nvPr/>
          </p:nvSpPr>
          <p:spPr>
            <a:xfrm>
              <a:off x="2610316" y="4133537"/>
              <a:ext cx="3877985" cy="461665"/>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积极寻求经营规模扩张之路</a:t>
              </a:r>
              <a:endParaRPr lang="zh-CN" altLang="en-US" sz="12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354558" y="1917938"/>
              <a:ext cx="841222" cy="841222"/>
              <a:chOff x="3529981" y="507683"/>
              <a:chExt cx="598350" cy="598350"/>
            </a:xfrm>
          </p:grpSpPr>
          <p:sp>
            <p:nvSpPr>
              <p:cNvPr id="17" name="椭圆 1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18" name="TextBox 48"/>
              <p:cNvSpPr txBox="1"/>
              <p:nvPr/>
            </p:nvSpPr>
            <p:spPr>
              <a:xfrm>
                <a:off x="3567571" y="598214"/>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02</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19" name="组合 18"/>
            <p:cNvGrpSpPr/>
            <p:nvPr/>
          </p:nvGrpSpPr>
          <p:grpSpPr>
            <a:xfrm>
              <a:off x="1362541" y="4015667"/>
              <a:ext cx="841222" cy="841222"/>
              <a:chOff x="3529981" y="507683"/>
              <a:chExt cx="598350" cy="598350"/>
            </a:xfrm>
          </p:grpSpPr>
          <p:sp>
            <p:nvSpPr>
              <p:cNvPr id="20" name="椭圆 19"/>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21" name="TextBox 51"/>
              <p:cNvSpPr txBox="1"/>
              <p:nvPr/>
            </p:nvSpPr>
            <p:spPr>
              <a:xfrm>
                <a:off x="3570639" y="582835"/>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04</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2" name="组合 21"/>
            <p:cNvGrpSpPr/>
            <p:nvPr/>
          </p:nvGrpSpPr>
          <p:grpSpPr>
            <a:xfrm>
              <a:off x="1198707" y="753294"/>
              <a:ext cx="1056595" cy="4227475"/>
              <a:chOff x="5901014" y="1112411"/>
              <a:chExt cx="1056725" cy="4227997"/>
            </a:xfrm>
          </p:grpSpPr>
          <p:sp>
            <p:nvSpPr>
              <p:cNvPr id="23" name="弧形 22"/>
              <p:cNvSpPr/>
              <p:nvPr/>
            </p:nvSpPr>
            <p:spPr>
              <a:xfrm>
                <a:off x="5901014" y="3226592"/>
                <a:ext cx="1056724" cy="1056724"/>
              </a:xfrm>
              <a:prstGeom prst="arc">
                <a:avLst>
                  <a:gd name="adj1" fmla="val 16072548"/>
                  <a:gd name="adj2" fmla="val 5356559"/>
                </a:avLst>
              </a:prstGeom>
              <a:noFill/>
              <a:ln w="9525">
                <a:solidFill>
                  <a:srgbClr val="72B027"/>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24" name="弧形 23"/>
              <p:cNvSpPr/>
              <p:nvPr/>
            </p:nvSpPr>
            <p:spPr>
              <a:xfrm>
                <a:off x="5901014" y="1112411"/>
                <a:ext cx="1056724" cy="1056724"/>
              </a:xfrm>
              <a:prstGeom prst="arc">
                <a:avLst>
                  <a:gd name="adj1" fmla="val 16200000"/>
                  <a:gd name="adj2" fmla="val 5356559"/>
                </a:avLst>
              </a:prstGeom>
              <a:noFill/>
              <a:ln w="9525">
                <a:solidFill>
                  <a:srgbClr val="72B027"/>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25" name="弧形 24"/>
              <p:cNvSpPr/>
              <p:nvPr/>
            </p:nvSpPr>
            <p:spPr>
              <a:xfrm flipH="1">
                <a:off x="5901015" y="2169503"/>
                <a:ext cx="1056724" cy="1056724"/>
              </a:xfrm>
              <a:prstGeom prst="arc">
                <a:avLst>
                  <a:gd name="adj1" fmla="val 16169364"/>
                  <a:gd name="adj2" fmla="val 5281886"/>
                </a:avLst>
              </a:prstGeom>
              <a:noFill/>
              <a:ln w="9525">
                <a:solidFill>
                  <a:srgbClr val="72B027"/>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26" name="弧形 25"/>
              <p:cNvSpPr/>
              <p:nvPr/>
            </p:nvSpPr>
            <p:spPr>
              <a:xfrm flipH="1">
                <a:off x="5901015" y="4283684"/>
                <a:ext cx="1056724" cy="1056724"/>
              </a:xfrm>
              <a:prstGeom prst="arc">
                <a:avLst>
                  <a:gd name="adj1" fmla="val 16152732"/>
                  <a:gd name="adj2" fmla="val 5201936"/>
                </a:avLst>
              </a:prstGeom>
              <a:noFill/>
              <a:ln w="9525">
                <a:solidFill>
                  <a:srgbClr val="72B027"/>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grpSp>
          <p:nvGrpSpPr>
            <p:cNvPr id="27" name="组合 26"/>
            <p:cNvGrpSpPr/>
            <p:nvPr/>
          </p:nvGrpSpPr>
          <p:grpSpPr>
            <a:xfrm>
              <a:off x="1351460" y="2974896"/>
              <a:ext cx="841222" cy="841222"/>
              <a:chOff x="3529981" y="507683"/>
              <a:chExt cx="598350" cy="598350"/>
            </a:xfrm>
          </p:grpSpPr>
          <p:sp>
            <p:nvSpPr>
              <p:cNvPr id="28" name="椭圆 2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lumMod val="75000"/>
                    </a:schemeClr>
                  </a:solidFill>
                  <a:latin typeface="Arial" panose="020B0604020202020204" pitchFamily="34" charset="0"/>
                  <a:ea typeface="微软雅黑" pitchFamily="34" charset="-122"/>
                  <a:cs typeface="Arial" panose="020B0604020202020204" pitchFamily="34" charset="0"/>
                </a:endParaRPr>
              </a:p>
            </p:txBody>
          </p:sp>
          <p:sp>
            <p:nvSpPr>
              <p:cNvPr id="29" name="TextBox 57"/>
              <p:cNvSpPr txBox="1"/>
              <p:nvPr/>
            </p:nvSpPr>
            <p:spPr>
              <a:xfrm>
                <a:off x="3578518" y="582851"/>
                <a:ext cx="530353" cy="496562"/>
              </a:xfrm>
              <a:prstGeom prst="rect">
                <a:avLst/>
              </a:prstGeom>
              <a:noFill/>
            </p:spPr>
            <p:txBody>
              <a:bodyPr wrap="none" rtlCol="0" anchor="ctr">
                <a:spAutoFit/>
              </a:bodyPr>
              <a:lstStyle/>
              <a:p>
                <a:pPr algn="ctr"/>
                <a:r>
                  <a:rPr lang="en-US" altLang="zh-CN" sz="3937" dirty="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03</a:t>
                </a:r>
                <a:endParaRPr lang="zh-CN" altLang="en-US" sz="3937" dirty="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30" name="矩形 29"/>
            <p:cNvSpPr/>
            <p:nvPr/>
          </p:nvSpPr>
          <p:spPr>
            <a:xfrm>
              <a:off x="2610315" y="3074480"/>
              <a:ext cx="3877985" cy="461665"/>
            </a:xfrm>
            <a:prstGeom prst="rect">
              <a:avLst/>
            </a:prstGeom>
          </p:spPr>
          <p:txBody>
            <a:bodyPr wrap="none">
              <a:spAutoFit/>
            </a:bodyPr>
            <a:lstStyle/>
            <a:p>
              <a:r>
                <a:rPr lang="zh-CN" altLang="en-US" sz="2400" dirty="0">
                  <a:solidFill>
                    <a:schemeClr val="accent1">
                      <a:lumMod val="75000"/>
                    </a:schemeClr>
                  </a:solidFill>
                  <a:latin typeface="微软雅黑" pitchFamily="34" charset="-122"/>
                  <a:ea typeface="微软雅黑" pitchFamily="34" charset="-122"/>
                </a:rPr>
                <a:t>岑溪中林桉树速丰林的发展</a:t>
              </a:r>
              <a:endParaRPr lang="zh-CN" altLang="en-US" sz="1200" b="1" dirty="0">
                <a:solidFill>
                  <a:schemeClr val="accent1">
                    <a:lumMod val="75000"/>
                  </a:schemeClr>
                </a:solidFill>
                <a:latin typeface="微软雅黑" pitchFamily="34" charset="-122"/>
                <a:ea typeface="微软雅黑" pitchFamily="34" charset="-122"/>
              </a:endParaRPr>
            </a:p>
          </p:txBody>
        </p:sp>
        <p:sp>
          <p:nvSpPr>
            <p:cNvPr id="39" name="弧形 38"/>
            <p:cNvSpPr/>
            <p:nvPr/>
          </p:nvSpPr>
          <p:spPr>
            <a:xfrm>
              <a:off x="1168189" y="4977527"/>
              <a:ext cx="1056594" cy="1056594"/>
            </a:xfrm>
            <a:prstGeom prst="arc">
              <a:avLst>
                <a:gd name="adj1" fmla="val 16152732"/>
                <a:gd name="adj2" fmla="val 5201936"/>
              </a:avLst>
            </a:prstGeom>
            <a:noFill/>
            <a:ln w="9525">
              <a:solidFill>
                <a:srgbClr val="72B027"/>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nvGrpSpPr>
            <p:cNvPr id="43" name="组合 42"/>
            <p:cNvGrpSpPr/>
            <p:nvPr/>
          </p:nvGrpSpPr>
          <p:grpSpPr>
            <a:xfrm>
              <a:off x="1306391" y="5091054"/>
              <a:ext cx="841222" cy="841222"/>
              <a:chOff x="3529981" y="507683"/>
              <a:chExt cx="598350" cy="598350"/>
            </a:xfrm>
          </p:grpSpPr>
          <p:sp>
            <p:nvSpPr>
              <p:cNvPr id="44" name="椭圆 4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lumMod val="75000"/>
                    </a:schemeClr>
                  </a:solidFill>
                  <a:latin typeface="Arial" panose="020B0604020202020204" pitchFamily="34" charset="0"/>
                  <a:ea typeface="微软雅黑" pitchFamily="34" charset="-122"/>
                  <a:cs typeface="Arial" panose="020B0604020202020204" pitchFamily="34" charset="0"/>
                </a:endParaRPr>
              </a:p>
            </p:txBody>
          </p:sp>
          <p:sp>
            <p:nvSpPr>
              <p:cNvPr id="45" name="TextBox 57"/>
              <p:cNvSpPr txBox="1"/>
              <p:nvPr/>
            </p:nvSpPr>
            <p:spPr>
              <a:xfrm>
                <a:off x="3578485" y="582820"/>
                <a:ext cx="530419" cy="496623"/>
              </a:xfrm>
              <a:prstGeom prst="rect">
                <a:avLst/>
              </a:prstGeom>
              <a:noFill/>
            </p:spPr>
            <p:txBody>
              <a:bodyPr wrap="none" rtlCol="0" anchor="ctr">
                <a:spAutoFit/>
              </a:bodyPr>
              <a:lstStyle/>
              <a:p>
                <a:pPr algn="ctr"/>
                <a:r>
                  <a:rPr lang="en-US" altLang="zh-CN" sz="3937" dirty="0" smtClean="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05</a:t>
                </a:r>
                <a:endParaRPr lang="zh-CN" altLang="en-US" sz="3937" dirty="0">
                  <a:solidFill>
                    <a:schemeClr val="accent1">
                      <a:lumMod val="75000"/>
                    </a:schemeClr>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46" name="矩形 45"/>
            <p:cNvSpPr/>
            <p:nvPr/>
          </p:nvSpPr>
          <p:spPr>
            <a:xfrm>
              <a:off x="2616428" y="5275857"/>
              <a:ext cx="5109091" cy="461665"/>
            </a:xfrm>
            <a:prstGeom prst="rect">
              <a:avLst/>
            </a:prstGeom>
          </p:spPr>
          <p:txBody>
            <a:bodyPr wrap="none">
              <a:spAutoFit/>
            </a:bodyPr>
            <a:lstStyle/>
            <a:p>
              <a:r>
                <a:rPr lang="zh-CN" altLang="en-US" sz="2400" dirty="0">
                  <a:solidFill>
                    <a:schemeClr val="accent1">
                      <a:lumMod val="75000"/>
                    </a:schemeClr>
                  </a:solidFill>
                  <a:latin typeface="微软雅黑" pitchFamily="34" charset="-122"/>
                  <a:ea typeface="微软雅黑" pitchFamily="34" charset="-122"/>
                </a:rPr>
                <a:t>关于森林培育主业高质量发展的思考</a:t>
              </a:r>
              <a:endParaRPr lang="zh-CN" altLang="en-US" sz="1200" b="1" dirty="0">
                <a:solidFill>
                  <a:schemeClr val="accent1">
                    <a:lumMod val="7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772970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183435" y="1744117"/>
            <a:ext cx="7675315" cy="4384459"/>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095" y="1744117"/>
            <a:ext cx="5216214" cy="43844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265349" y="2799502"/>
            <a:ext cx="6356714" cy="2137701"/>
          </a:xfrm>
          <a:prstGeom prst="rect">
            <a:avLst/>
          </a:prstGeom>
          <a:solidFill>
            <a:schemeClr val="tx1">
              <a:alpha val="30000"/>
            </a:schemeClr>
          </a:solidFill>
          <a:scene3d>
            <a:camera prst="orthographicFront"/>
            <a:lightRig rig="threePt" dir="t"/>
          </a:scene3d>
          <a:sp3d>
            <a:bevelT/>
          </a:sp3d>
        </p:spPr>
        <p:txBody>
          <a:bodyPr wrap="square" rtlCol="0">
            <a:spAutoFit/>
          </a:bodyPr>
          <a:lstStyle/>
          <a:p>
            <a:pPr>
              <a:lnSpc>
                <a:spcPct val="150000"/>
              </a:lnSpc>
            </a:pPr>
            <a:r>
              <a:rPr lang="zh-CN" altLang="en-US" sz="1266" dirty="0" smtClean="0">
                <a:solidFill>
                  <a:schemeClr val="bg1"/>
                </a:solidFill>
                <a:latin typeface="微软雅黑" panose="020B0503020204020204" charset="-122"/>
                <a:ea typeface="微软雅黑" panose="020B0503020204020204" charset="-122"/>
                <a:sym typeface="+mn-ea"/>
              </a:rPr>
              <a:t>       从</a:t>
            </a:r>
            <a:r>
              <a:rPr lang="zh-CN" altLang="en-US" sz="1266" dirty="0">
                <a:solidFill>
                  <a:schemeClr val="bg1"/>
                </a:solidFill>
                <a:latin typeface="微软雅黑" panose="020B0503020204020204" charset="-122"/>
                <a:ea typeface="微软雅黑" panose="020B0503020204020204" charset="-122"/>
                <a:sym typeface="+mn-ea"/>
              </a:rPr>
              <a:t>桉树的生长特性来看，桉树虽然生长速度快，但桉树的生长曲线与树龄并不是严格的正相关。桉树初始生长较快，约在三至四年左右达到年生长量的最高值，随后年度生长速度下降，约在五至六年左右，年平均生长量与年生长量相等时，此时年平均生长量达到最大值，即达到数量成熟。而在木材的质量方面，随着树龄的不断增大，桉树逐渐木质化程度变高，水分减少，其木材质量会逐步变好，在达到一定树龄后，又因老化而出现木质变松、空心变差等现象，导致木材质量变差。从优良品种的选育来看，抗风性能好的品种，其生长速度较慢；而生长速度快的品种，抗风性能不一定好。</a:t>
            </a:r>
          </a:p>
        </p:txBody>
      </p:sp>
      <p:grpSp>
        <p:nvGrpSpPr>
          <p:cNvPr id="41" name="组合 40"/>
          <p:cNvGrpSpPr/>
          <p:nvPr/>
        </p:nvGrpSpPr>
        <p:grpSpPr>
          <a:xfrm>
            <a:off x="2954726" y="1035390"/>
            <a:ext cx="3948876" cy="5749287"/>
            <a:chOff x="526" y="1669"/>
            <a:chExt cx="13550" cy="8585"/>
          </a:xfrm>
        </p:grpSpPr>
        <p:sp>
          <p:nvSpPr>
            <p:cNvPr id="17" name="平行四边形 16"/>
            <p:cNvSpPr/>
            <p:nvPr/>
          </p:nvSpPr>
          <p:spPr>
            <a:xfrm>
              <a:off x="1157" y="1669"/>
              <a:ext cx="12300" cy="8584"/>
            </a:xfrm>
            <a:prstGeom prst="parallelogram">
              <a:avLst>
                <a:gd name="adj" fmla="val 6317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5" name="等腰三角形 4"/>
            <p:cNvSpPr/>
            <p:nvPr/>
          </p:nvSpPr>
          <p:spPr>
            <a:xfrm>
              <a:off x="12794" y="1671"/>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18" name="等腰三角形 17"/>
            <p:cNvSpPr/>
            <p:nvPr/>
          </p:nvSpPr>
          <p:spPr>
            <a:xfrm flipH="1" flipV="1">
              <a:off x="526" y="9236"/>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grpSp>
      <p:sp>
        <p:nvSpPr>
          <p:cNvPr id="3" name="矩形 2"/>
          <p:cNvSpPr/>
          <p:nvPr/>
        </p:nvSpPr>
        <p:spPr>
          <a:xfrm>
            <a:off x="593523" y="2755536"/>
            <a:ext cx="4680519" cy="2308324"/>
          </a:xfrm>
          <a:prstGeom prst="rect">
            <a:avLst/>
          </a:prstGeom>
          <a:solidFill>
            <a:schemeClr val="accent6">
              <a:lumMod val="40000"/>
              <a:lumOff val="60000"/>
              <a:alpha val="67000"/>
            </a:schemeClr>
          </a:solidFill>
          <a:scene3d>
            <a:camera prst="orthographicFront"/>
            <a:lightRig rig="threePt" dir="t"/>
          </a:scene3d>
          <a:sp3d>
            <a:bevelT/>
          </a:sp3d>
        </p:spPr>
        <p:txBody>
          <a:bodyPr wrap="square">
            <a:spAutoFit/>
          </a:bodyPr>
          <a:lstStyle/>
          <a:p>
            <a:pPr>
              <a:lnSpc>
                <a:spcPct val="150000"/>
              </a:lnSpc>
            </a:pPr>
            <a:r>
              <a:rPr lang="zh-CN" altLang="en-US" sz="1600" dirty="0" smtClean="0"/>
              <a:t>         随着</a:t>
            </a:r>
            <a:r>
              <a:rPr lang="zh-CN" altLang="en-US" sz="1600" dirty="0"/>
              <a:t>桉树速丰林的发展，其用途由最开始生产工业原料到生产原木、板材，经营模式从盲目追求高投入、高产出到合理投入、谋求利益最大化，从企业生产的角度出发，研究桉树速丰林的生长特性与经营特点，并通过营林技术标准的调整与改进达到经济成熟，是实现利益最大化的途径。</a:t>
            </a:r>
          </a:p>
        </p:txBody>
      </p:sp>
      <p:sp>
        <p:nvSpPr>
          <p:cNvPr id="2" name="矩形 1"/>
          <p:cNvSpPr/>
          <p:nvPr/>
        </p:nvSpPr>
        <p:spPr>
          <a:xfrm>
            <a:off x="396980" y="2157797"/>
            <a:ext cx="4703532"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effectLst>
                  <a:reflection blurRad="6350" stA="55000" endA="300" endPos="45500" dir="5400000" sy="-100000" algn="bl" rotWithShape="0"/>
                </a:effectLst>
                <a:latin typeface="微软雅黑"/>
                <a:ea typeface="微软雅黑"/>
              </a:rPr>
              <a:t>2</a:t>
            </a:r>
            <a:r>
              <a:rPr lang="zh-CN" altLang="en-US" sz="2000" b="1" dirty="0">
                <a:effectLst>
                  <a:reflection blurRad="6350" stA="55000" endA="300" endPos="45500" dir="5400000" sy="-100000" algn="bl" rotWithShape="0"/>
                </a:effectLst>
                <a:latin typeface="微软雅黑"/>
                <a:ea typeface="微软雅黑"/>
              </a:rPr>
              <a:t>、桉树速丰林经济成熟的营林生产平衡</a:t>
            </a:r>
          </a:p>
        </p:txBody>
      </p:sp>
    </p:spTree>
    <p:extLst>
      <p:ext uri="{BB962C8B-B14F-4D97-AF65-F5344CB8AC3E}">
        <p14:creationId xmlns:p14="http://schemas.microsoft.com/office/powerpoint/2010/main" val="24143466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up)">
                                      <p:cBhvr>
                                        <p:cTn id="3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animBg="1"/>
      <p:bldP spid="15" grpId="0" animBg="1"/>
      <p:bldP spid="3" grpId="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31"/>
          <p:cNvSpPr/>
          <p:nvPr/>
        </p:nvSpPr>
        <p:spPr bwMode="auto">
          <a:xfrm>
            <a:off x="6213351" y="3117487"/>
            <a:ext cx="606739" cy="545797"/>
          </a:xfrm>
          <a:custGeom>
            <a:avLst/>
            <a:gdLst>
              <a:gd name="T0" fmla="*/ 48 w 286"/>
              <a:gd name="T1" fmla="*/ 0 h 257"/>
              <a:gd name="T2" fmla="*/ 96 w 286"/>
              <a:gd name="T3" fmla="*/ 80 h 257"/>
              <a:gd name="T4" fmla="*/ 64 w 286"/>
              <a:gd name="T5" fmla="*/ 80 h 257"/>
              <a:gd name="T6" fmla="*/ 64 w 286"/>
              <a:gd name="T7" fmla="*/ 177 h 257"/>
              <a:gd name="T8" fmla="*/ 64 w 286"/>
              <a:gd name="T9" fmla="*/ 185 h 257"/>
              <a:gd name="T10" fmla="*/ 68 w 286"/>
              <a:gd name="T11" fmla="*/ 193 h 257"/>
              <a:gd name="T12" fmla="*/ 72 w 286"/>
              <a:gd name="T13" fmla="*/ 199 h 257"/>
              <a:gd name="T14" fmla="*/ 78 w 286"/>
              <a:gd name="T15" fmla="*/ 205 h 257"/>
              <a:gd name="T16" fmla="*/ 86 w 286"/>
              <a:gd name="T17" fmla="*/ 207 h 257"/>
              <a:gd name="T18" fmla="*/ 96 w 286"/>
              <a:gd name="T19" fmla="*/ 209 h 257"/>
              <a:gd name="T20" fmla="*/ 104 w 286"/>
              <a:gd name="T21" fmla="*/ 207 h 257"/>
              <a:gd name="T22" fmla="*/ 112 w 286"/>
              <a:gd name="T23" fmla="*/ 205 h 257"/>
              <a:gd name="T24" fmla="*/ 118 w 286"/>
              <a:gd name="T25" fmla="*/ 199 h 257"/>
              <a:gd name="T26" fmla="*/ 122 w 286"/>
              <a:gd name="T27" fmla="*/ 193 h 257"/>
              <a:gd name="T28" fmla="*/ 126 w 286"/>
              <a:gd name="T29" fmla="*/ 185 h 257"/>
              <a:gd name="T30" fmla="*/ 128 w 286"/>
              <a:gd name="T31" fmla="*/ 177 h 257"/>
              <a:gd name="T32" fmla="*/ 128 w 286"/>
              <a:gd name="T33" fmla="*/ 80 h 257"/>
              <a:gd name="T34" fmla="*/ 132 w 286"/>
              <a:gd name="T35" fmla="*/ 54 h 257"/>
              <a:gd name="T36" fmla="*/ 146 w 286"/>
              <a:gd name="T37" fmla="*/ 34 h 257"/>
              <a:gd name="T38" fmla="*/ 166 w 286"/>
              <a:gd name="T39" fmla="*/ 20 h 257"/>
              <a:gd name="T40" fmla="*/ 190 w 286"/>
              <a:gd name="T41" fmla="*/ 16 h 257"/>
              <a:gd name="T42" fmla="*/ 216 w 286"/>
              <a:gd name="T43" fmla="*/ 20 h 257"/>
              <a:gd name="T44" fmla="*/ 236 w 286"/>
              <a:gd name="T45" fmla="*/ 34 h 257"/>
              <a:gd name="T46" fmla="*/ 250 w 286"/>
              <a:gd name="T47" fmla="*/ 54 h 257"/>
              <a:gd name="T48" fmla="*/ 254 w 286"/>
              <a:gd name="T49" fmla="*/ 80 h 257"/>
              <a:gd name="T50" fmla="*/ 254 w 286"/>
              <a:gd name="T51" fmla="*/ 177 h 257"/>
              <a:gd name="T52" fmla="*/ 286 w 286"/>
              <a:gd name="T53" fmla="*/ 177 h 257"/>
              <a:gd name="T54" fmla="*/ 238 w 286"/>
              <a:gd name="T55" fmla="*/ 257 h 257"/>
              <a:gd name="T56" fmla="*/ 190 w 286"/>
              <a:gd name="T57" fmla="*/ 177 h 257"/>
              <a:gd name="T58" fmla="*/ 222 w 286"/>
              <a:gd name="T59" fmla="*/ 177 h 257"/>
              <a:gd name="T60" fmla="*/ 222 w 286"/>
              <a:gd name="T61" fmla="*/ 80 h 257"/>
              <a:gd name="T62" fmla="*/ 222 w 286"/>
              <a:gd name="T63" fmla="*/ 72 h 257"/>
              <a:gd name="T64" fmla="*/ 218 w 286"/>
              <a:gd name="T65" fmla="*/ 64 h 257"/>
              <a:gd name="T66" fmla="*/ 214 w 286"/>
              <a:gd name="T67" fmla="*/ 58 h 257"/>
              <a:gd name="T68" fmla="*/ 208 w 286"/>
              <a:gd name="T69" fmla="*/ 52 h 257"/>
              <a:gd name="T70" fmla="*/ 200 w 286"/>
              <a:gd name="T71" fmla="*/ 50 h 257"/>
              <a:gd name="T72" fmla="*/ 190 w 286"/>
              <a:gd name="T73" fmla="*/ 48 h 257"/>
              <a:gd name="T74" fmla="*/ 182 w 286"/>
              <a:gd name="T75" fmla="*/ 50 h 257"/>
              <a:gd name="T76" fmla="*/ 174 w 286"/>
              <a:gd name="T77" fmla="*/ 52 h 257"/>
              <a:gd name="T78" fmla="*/ 168 w 286"/>
              <a:gd name="T79" fmla="*/ 58 h 257"/>
              <a:gd name="T80" fmla="*/ 164 w 286"/>
              <a:gd name="T81" fmla="*/ 64 h 257"/>
              <a:gd name="T82" fmla="*/ 160 w 286"/>
              <a:gd name="T83" fmla="*/ 72 h 257"/>
              <a:gd name="T84" fmla="*/ 158 w 286"/>
              <a:gd name="T85" fmla="*/ 80 h 257"/>
              <a:gd name="T86" fmla="*/ 158 w 286"/>
              <a:gd name="T87" fmla="*/ 177 h 257"/>
              <a:gd name="T88" fmla="*/ 154 w 286"/>
              <a:gd name="T89" fmla="*/ 201 h 257"/>
              <a:gd name="T90" fmla="*/ 140 w 286"/>
              <a:gd name="T91" fmla="*/ 221 h 257"/>
              <a:gd name="T92" fmla="*/ 120 w 286"/>
              <a:gd name="T93" fmla="*/ 235 h 257"/>
              <a:gd name="T94" fmla="*/ 96 w 286"/>
              <a:gd name="T95" fmla="*/ 241 h 257"/>
              <a:gd name="T96" fmla="*/ 70 w 286"/>
              <a:gd name="T97" fmla="*/ 235 h 257"/>
              <a:gd name="T98" fmla="*/ 50 w 286"/>
              <a:gd name="T99" fmla="*/ 221 h 257"/>
              <a:gd name="T100" fmla="*/ 36 w 286"/>
              <a:gd name="T101" fmla="*/ 201 h 257"/>
              <a:gd name="T102" fmla="*/ 32 w 286"/>
              <a:gd name="T103" fmla="*/ 177 h 257"/>
              <a:gd name="T104" fmla="*/ 32 w 286"/>
              <a:gd name="T105" fmla="*/ 80 h 257"/>
              <a:gd name="T106" fmla="*/ 0 w 286"/>
              <a:gd name="T107" fmla="*/ 80 h 257"/>
              <a:gd name="T108" fmla="*/ 48 w 286"/>
              <a:gd name="T10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 h="257">
                <a:moveTo>
                  <a:pt x="48" y="0"/>
                </a:moveTo>
                <a:lnTo>
                  <a:pt x="96" y="80"/>
                </a:lnTo>
                <a:lnTo>
                  <a:pt x="64" y="80"/>
                </a:lnTo>
                <a:lnTo>
                  <a:pt x="64" y="177"/>
                </a:lnTo>
                <a:lnTo>
                  <a:pt x="64" y="185"/>
                </a:lnTo>
                <a:lnTo>
                  <a:pt x="68" y="193"/>
                </a:lnTo>
                <a:lnTo>
                  <a:pt x="72" y="199"/>
                </a:lnTo>
                <a:lnTo>
                  <a:pt x="78" y="205"/>
                </a:lnTo>
                <a:lnTo>
                  <a:pt x="86" y="207"/>
                </a:lnTo>
                <a:lnTo>
                  <a:pt x="96" y="209"/>
                </a:lnTo>
                <a:lnTo>
                  <a:pt x="104" y="207"/>
                </a:lnTo>
                <a:lnTo>
                  <a:pt x="112" y="205"/>
                </a:lnTo>
                <a:lnTo>
                  <a:pt x="118" y="199"/>
                </a:lnTo>
                <a:lnTo>
                  <a:pt x="122" y="193"/>
                </a:lnTo>
                <a:lnTo>
                  <a:pt x="126" y="185"/>
                </a:lnTo>
                <a:lnTo>
                  <a:pt x="128" y="177"/>
                </a:lnTo>
                <a:lnTo>
                  <a:pt x="128" y="80"/>
                </a:lnTo>
                <a:lnTo>
                  <a:pt x="132" y="54"/>
                </a:lnTo>
                <a:lnTo>
                  <a:pt x="146" y="34"/>
                </a:lnTo>
                <a:lnTo>
                  <a:pt x="166" y="20"/>
                </a:lnTo>
                <a:lnTo>
                  <a:pt x="190" y="16"/>
                </a:lnTo>
                <a:lnTo>
                  <a:pt x="216" y="20"/>
                </a:lnTo>
                <a:lnTo>
                  <a:pt x="236" y="34"/>
                </a:lnTo>
                <a:lnTo>
                  <a:pt x="250" y="54"/>
                </a:lnTo>
                <a:lnTo>
                  <a:pt x="254" y="80"/>
                </a:lnTo>
                <a:lnTo>
                  <a:pt x="254" y="177"/>
                </a:lnTo>
                <a:lnTo>
                  <a:pt x="286" y="177"/>
                </a:lnTo>
                <a:lnTo>
                  <a:pt x="238" y="257"/>
                </a:lnTo>
                <a:lnTo>
                  <a:pt x="190" y="177"/>
                </a:lnTo>
                <a:lnTo>
                  <a:pt x="222" y="177"/>
                </a:lnTo>
                <a:lnTo>
                  <a:pt x="222" y="80"/>
                </a:lnTo>
                <a:lnTo>
                  <a:pt x="222" y="72"/>
                </a:lnTo>
                <a:lnTo>
                  <a:pt x="218" y="64"/>
                </a:lnTo>
                <a:lnTo>
                  <a:pt x="214" y="58"/>
                </a:lnTo>
                <a:lnTo>
                  <a:pt x="208" y="52"/>
                </a:lnTo>
                <a:lnTo>
                  <a:pt x="200" y="50"/>
                </a:lnTo>
                <a:lnTo>
                  <a:pt x="190" y="48"/>
                </a:lnTo>
                <a:lnTo>
                  <a:pt x="182" y="50"/>
                </a:lnTo>
                <a:lnTo>
                  <a:pt x="174" y="52"/>
                </a:lnTo>
                <a:lnTo>
                  <a:pt x="168" y="58"/>
                </a:lnTo>
                <a:lnTo>
                  <a:pt x="164" y="64"/>
                </a:lnTo>
                <a:lnTo>
                  <a:pt x="160" y="72"/>
                </a:lnTo>
                <a:lnTo>
                  <a:pt x="158" y="80"/>
                </a:lnTo>
                <a:lnTo>
                  <a:pt x="158" y="177"/>
                </a:lnTo>
                <a:lnTo>
                  <a:pt x="154" y="201"/>
                </a:lnTo>
                <a:lnTo>
                  <a:pt x="140" y="221"/>
                </a:lnTo>
                <a:lnTo>
                  <a:pt x="120" y="235"/>
                </a:lnTo>
                <a:lnTo>
                  <a:pt x="96" y="241"/>
                </a:lnTo>
                <a:lnTo>
                  <a:pt x="70" y="235"/>
                </a:lnTo>
                <a:lnTo>
                  <a:pt x="50" y="221"/>
                </a:lnTo>
                <a:lnTo>
                  <a:pt x="36" y="201"/>
                </a:lnTo>
                <a:lnTo>
                  <a:pt x="32" y="177"/>
                </a:lnTo>
                <a:lnTo>
                  <a:pt x="32" y="80"/>
                </a:lnTo>
                <a:lnTo>
                  <a:pt x="0" y="80"/>
                </a:lnTo>
                <a:lnTo>
                  <a:pt x="48" y="0"/>
                </a:lnTo>
                <a:close/>
              </a:path>
            </a:pathLst>
          </a:custGeom>
          <a:solidFill>
            <a:schemeClr val="accent6"/>
          </a:solidFill>
          <a:ln w="0">
            <a:noFill/>
            <a:prstDash val="solid"/>
            <a:round/>
          </a:ln>
        </p:spPr>
        <p:txBody>
          <a:bodyPr vert="horz" wrap="square" lIns="96435" tIns="48218" rIns="96435" bIns="48218" numCol="1" anchor="t" anchorCtr="0" compatLnSpc="1"/>
          <a:lstStyle/>
          <a:p>
            <a:endParaRPr lang="zh-CN" altLang="en-US"/>
          </a:p>
        </p:txBody>
      </p:sp>
      <p:sp>
        <p:nvSpPr>
          <p:cNvPr id="16" name="文本框 15"/>
          <p:cNvSpPr txBox="1"/>
          <p:nvPr/>
        </p:nvSpPr>
        <p:spPr>
          <a:xfrm>
            <a:off x="1158916" y="3835643"/>
            <a:ext cx="4406363" cy="2523896"/>
          </a:xfrm>
          <a:prstGeom prst="roundRect">
            <a:avLst>
              <a:gd name="adj" fmla="val 6852"/>
            </a:avLst>
          </a:prstGeom>
          <a:noFill/>
          <a:ln>
            <a:noFill/>
          </a:ln>
        </p:spPr>
        <p:txBody>
          <a:bodyPr wrap="square" rtlCol="0">
            <a:spAutoFit/>
          </a:bodyPr>
          <a:lstStyle/>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以</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雷州林业局为例，桉树速丰林最开始是用来生产浆材，对材质的要求不是很高，其更注重的是生长量</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在初期，采伐</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周期设计上多为四到五年左右，周期短，并且生长最为快速</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在</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初植密度上也相应要求密集的种植方式，尽可能多的提高单位面积植株的数量</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en-US" altLang="zh-CN" sz="1266"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在</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萌芽定株时，采取留多株芽，以求提高单位面积株数。</a:t>
            </a:r>
            <a:endParaRPr lang="zh-CN" altLang="en-US" sz="1687"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sp>
        <p:nvSpPr>
          <p:cNvPr id="41" name="Freeform 35"/>
          <p:cNvSpPr>
            <a:spLocks noEditPoints="1"/>
          </p:cNvSpPr>
          <p:nvPr/>
        </p:nvSpPr>
        <p:spPr bwMode="auto">
          <a:xfrm>
            <a:off x="1158916" y="3076636"/>
            <a:ext cx="585309" cy="586648"/>
          </a:xfrm>
          <a:custGeom>
            <a:avLst/>
            <a:gdLst>
              <a:gd name="T0" fmla="*/ 168 w 336"/>
              <a:gd name="T1" fmla="*/ 112 h 337"/>
              <a:gd name="T2" fmla="*/ 146 w 336"/>
              <a:gd name="T3" fmla="*/ 116 h 337"/>
              <a:gd name="T4" fmla="*/ 128 w 336"/>
              <a:gd name="T5" fmla="*/ 128 h 337"/>
              <a:gd name="T6" fmla="*/ 116 w 336"/>
              <a:gd name="T7" fmla="*/ 146 h 337"/>
              <a:gd name="T8" fmla="*/ 112 w 336"/>
              <a:gd name="T9" fmla="*/ 168 h 337"/>
              <a:gd name="T10" fmla="*/ 116 w 336"/>
              <a:gd name="T11" fmla="*/ 190 h 337"/>
              <a:gd name="T12" fmla="*/ 128 w 336"/>
              <a:gd name="T13" fmla="*/ 208 h 337"/>
              <a:gd name="T14" fmla="*/ 146 w 336"/>
              <a:gd name="T15" fmla="*/ 220 h 337"/>
              <a:gd name="T16" fmla="*/ 168 w 336"/>
              <a:gd name="T17" fmla="*/ 224 h 337"/>
              <a:gd name="T18" fmla="*/ 190 w 336"/>
              <a:gd name="T19" fmla="*/ 220 h 337"/>
              <a:gd name="T20" fmla="*/ 208 w 336"/>
              <a:gd name="T21" fmla="*/ 208 h 337"/>
              <a:gd name="T22" fmla="*/ 220 w 336"/>
              <a:gd name="T23" fmla="*/ 190 h 337"/>
              <a:gd name="T24" fmla="*/ 224 w 336"/>
              <a:gd name="T25" fmla="*/ 168 h 337"/>
              <a:gd name="T26" fmla="*/ 220 w 336"/>
              <a:gd name="T27" fmla="*/ 146 h 337"/>
              <a:gd name="T28" fmla="*/ 208 w 336"/>
              <a:gd name="T29" fmla="*/ 128 h 337"/>
              <a:gd name="T30" fmla="*/ 190 w 336"/>
              <a:gd name="T31" fmla="*/ 116 h 337"/>
              <a:gd name="T32" fmla="*/ 168 w 336"/>
              <a:gd name="T33" fmla="*/ 112 h 337"/>
              <a:gd name="T34" fmla="*/ 144 w 336"/>
              <a:gd name="T35" fmla="*/ 0 h 337"/>
              <a:gd name="T36" fmla="*/ 192 w 336"/>
              <a:gd name="T37" fmla="*/ 0 h 337"/>
              <a:gd name="T38" fmla="*/ 208 w 336"/>
              <a:gd name="T39" fmla="*/ 56 h 337"/>
              <a:gd name="T40" fmla="*/ 220 w 336"/>
              <a:gd name="T41" fmla="*/ 60 h 337"/>
              <a:gd name="T42" fmla="*/ 270 w 336"/>
              <a:gd name="T43" fmla="*/ 32 h 337"/>
              <a:gd name="T44" fmla="*/ 304 w 336"/>
              <a:gd name="T45" fmla="*/ 66 h 337"/>
              <a:gd name="T46" fmla="*/ 276 w 336"/>
              <a:gd name="T47" fmla="*/ 116 h 337"/>
              <a:gd name="T48" fmla="*/ 282 w 336"/>
              <a:gd name="T49" fmla="*/ 128 h 337"/>
              <a:gd name="T50" fmla="*/ 336 w 336"/>
              <a:gd name="T51" fmla="*/ 144 h 337"/>
              <a:gd name="T52" fmla="*/ 336 w 336"/>
              <a:gd name="T53" fmla="*/ 192 h 337"/>
              <a:gd name="T54" fmla="*/ 282 w 336"/>
              <a:gd name="T55" fmla="*/ 208 h 337"/>
              <a:gd name="T56" fmla="*/ 276 w 336"/>
              <a:gd name="T57" fmla="*/ 220 h 337"/>
              <a:gd name="T58" fmla="*/ 304 w 336"/>
              <a:gd name="T59" fmla="*/ 270 h 337"/>
              <a:gd name="T60" fmla="*/ 270 w 336"/>
              <a:gd name="T61" fmla="*/ 305 h 337"/>
              <a:gd name="T62" fmla="*/ 220 w 336"/>
              <a:gd name="T63" fmla="*/ 276 h 337"/>
              <a:gd name="T64" fmla="*/ 208 w 336"/>
              <a:gd name="T65" fmla="*/ 282 h 337"/>
              <a:gd name="T66" fmla="*/ 192 w 336"/>
              <a:gd name="T67" fmla="*/ 337 h 337"/>
              <a:gd name="T68" fmla="*/ 144 w 336"/>
              <a:gd name="T69" fmla="*/ 337 h 337"/>
              <a:gd name="T70" fmla="*/ 128 w 336"/>
              <a:gd name="T71" fmla="*/ 282 h 337"/>
              <a:gd name="T72" fmla="*/ 116 w 336"/>
              <a:gd name="T73" fmla="*/ 276 h 337"/>
              <a:gd name="T74" fmla="*/ 66 w 336"/>
              <a:gd name="T75" fmla="*/ 305 h 337"/>
              <a:gd name="T76" fmla="*/ 32 w 336"/>
              <a:gd name="T77" fmla="*/ 270 h 337"/>
              <a:gd name="T78" fmla="*/ 60 w 336"/>
              <a:gd name="T79" fmla="*/ 220 h 337"/>
              <a:gd name="T80" fmla="*/ 54 w 336"/>
              <a:gd name="T81" fmla="*/ 208 h 337"/>
              <a:gd name="T82" fmla="*/ 0 w 336"/>
              <a:gd name="T83" fmla="*/ 192 h 337"/>
              <a:gd name="T84" fmla="*/ 0 w 336"/>
              <a:gd name="T85" fmla="*/ 144 h 337"/>
              <a:gd name="T86" fmla="*/ 54 w 336"/>
              <a:gd name="T87" fmla="*/ 128 h 337"/>
              <a:gd name="T88" fmla="*/ 60 w 336"/>
              <a:gd name="T89" fmla="*/ 116 h 337"/>
              <a:gd name="T90" fmla="*/ 32 w 336"/>
              <a:gd name="T91" fmla="*/ 66 h 337"/>
              <a:gd name="T92" fmla="*/ 66 w 336"/>
              <a:gd name="T93" fmla="*/ 32 h 337"/>
              <a:gd name="T94" fmla="*/ 116 w 336"/>
              <a:gd name="T95" fmla="*/ 60 h 337"/>
              <a:gd name="T96" fmla="*/ 128 w 336"/>
              <a:gd name="T97" fmla="*/ 56 h 337"/>
              <a:gd name="T98" fmla="*/ 144 w 336"/>
              <a:gd name="T9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6" h="337">
                <a:moveTo>
                  <a:pt x="168" y="112"/>
                </a:moveTo>
                <a:lnTo>
                  <a:pt x="146" y="116"/>
                </a:lnTo>
                <a:lnTo>
                  <a:pt x="128" y="128"/>
                </a:lnTo>
                <a:lnTo>
                  <a:pt x="116" y="146"/>
                </a:lnTo>
                <a:lnTo>
                  <a:pt x="112" y="168"/>
                </a:lnTo>
                <a:lnTo>
                  <a:pt x="116" y="190"/>
                </a:lnTo>
                <a:lnTo>
                  <a:pt x="128" y="208"/>
                </a:lnTo>
                <a:lnTo>
                  <a:pt x="146" y="220"/>
                </a:lnTo>
                <a:lnTo>
                  <a:pt x="168" y="224"/>
                </a:lnTo>
                <a:lnTo>
                  <a:pt x="190" y="220"/>
                </a:lnTo>
                <a:lnTo>
                  <a:pt x="208" y="208"/>
                </a:lnTo>
                <a:lnTo>
                  <a:pt x="220" y="190"/>
                </a:lnTo>
                <a:lnTo>
                  <a:pt x="224" y="168"/>
                </a:lnTo>
                <a:lnTo>
                  <a:pt x="220" y="146"/>
                </a:lnTo>
                <a:lnTo>
                  <a:pt x="208" y="128"/>
                </a:lnTo>
                <a:lnTo>
                  <a:pt x="190" y="116"/>
                </a:lnTo>
                <a:lnTo>
                  <a:pt x="168" y="112"/>
                </a:lnTo>
                <a:close/>
                <a:moveTo>
                  <a:pt x="144" y="0"/>
                </a:moveTo>
                <a:lnTo>
                  <a:pt x="192" y="0"/>
                </a:lnTo>
                <a:lnTo>
                  <a:pt x="208" y="56"/>
                </a:lnTo>
                <a:lnTo>
                  <a:pt x="220" y="60"/>
                </a:lnTo>
                <a:lnTo>
                  <a:pt x="270" y="32"/>
                </a:lnTo>
                <a:lnTo>
                  <a:pt x="304" y="66"/>
                </a:lnTo>
                <a:lnTo>
                  <a:pt x="276" y="116"/>
                </a:lnTo>
                <a:lnTo>
                  <a:pt x="282" y="128"/>
                </a:lnTo>
                <a:lnTo>
                  <a:pt x="336" y="144"/>
                </a:lnTo>
                <a:lnTo>
                  <a:pt x="336" y="192"/>
                </a:lnTo>
                <a:lnTo>
                  <a:pt x="282" y="208"/>
                </a:lnTo>
                <a:lnTo>
                  <a:pt x="276" y="220"/>
                </a:lnTo>
                <a:lnTo>
                  <a:pt x="304" y="270"/>
                </a:lnTo>
                <a:lnTo>
                  <a:pt x="270" y="305"/>
                </a:lnTo>
                <a:lnTo>
                  <a:pt x="220" y="276"/>
                </a:lnTo>
                <a:lnTo>
                  <a:pt x="208" y="282"/>
                </a:lnTo>
                <a:lnTo>
                  <a:pt x="192" y="337"/>
                </a:lnTo>
                <a:lnTo>
                  <a:pt x="144" y="337"/>
                </a:lnTo>
                <a:lnTo>
                  <a:pt x="128" y="282"/>
                </a:lnTo>
                <a:lnTo>
                  <a:pt x="116" y="276"/>
                </a:lnTo>
                <a:lnTo>
                  <a:pt x="66" y="305"/>
                </a:lnTo>
                <a:lnTo>
                  <a:pt x="32" y="270"/>
                </a:lnTo>
                <a:lnTo>
                  <a:pt x="60" y="220"/>
                </a:lnTo>
                <a:lnTo>
                  <a:pt x="54" y="208"/>
                </a:lnTo>
                <a:lnTo>
                  <a:pt x="0" y="192"/>
                </a:lnTo>
                <a:lnTo>
                  <a:pt x="0" y="144"/>
                </a:lnTo>
                <a:lnTo>
                  <a:pt x="54" y="128"/>
                </a:lnTo>
                <a:lnTo>
                  <a:pt x="60" y="116"/>
                </a:lnTo>
                <a:lnTo>
                  <a:pt x="32" y="66"/>
                </a:lnTo>
                <a:lnTo>
                  <a:pt x="66" y="32"/>
                </a:lnTo>
                <a:lnTo>
                  <a:pt x="116" y="60"/>
                </a:lnTo>
                <a:lnTo>
                  <a:pt x="128" y="56"/>
                </a:lnTo>
                <a:lnTo>
                  <a:pt x="144" y="0"/>
                </a:lnTo>
                <a:close/>
              </a:path>
            </a:pathLst>
          </a:custGeom>
          <a:solidFill>
            <a:schemeClr val="accent6"/>
          </a:solidFill>
          <a:ln w="0">
            <a:noFill/>
            <a:prstDash val="solid"/>
            <a:round/>
          </a:ln>
        </p:spPr>
        <p:txBody>
          <a:bodyPr vert="horz" wrap="square" lIns="96435" tIns="48218" rIns="96435" bIns="48218" numCol="1" anchor="t" anchorCtr="0" compatLnSpc="1"/>
          <a:lstStyle/>
          <a:p>
            <a:endParaRPr lang="zh-CN" altLang="en-US"/>
          </a:p>
        </p:txBody>
      </p:sp>
      <p:sp>
        <p:nvSpPr>
          <p:cNvPr id="9" name="文本框 8"/>
          <p:cNvSpPr txBox="1"/>
          <p:nvPr/>
        </p:nvSpPr>
        <p:spPr>
          <a:xfrm>
            <a:off x="6820090" y="3835643"/>
            <a:ext cx="4469126" cy="2220397"/>
          </a:xfrm>
          <a:prstGeom prst="roundRect">
            <a:avLst>
              <a:gd name="adj" fmla="val 6852"/>
            </a:avLst>
          </a:prstGeom>
          <a:noFill/>
          <a:ln>
            <a:noFill/>
          </a:ln>
        </p:spPr>
        <p:txBody>
          <a:bodyPr wrap="square" rtlCol="0">
            <a:spAutoFit/>
          </a:bodyPr>
          <a:lstStyle/>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随着</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林业产业的发展</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，变为</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以生产大径材为经营目标</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，要求较好</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的木材</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质量并兼顾生产成本。</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采伐</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周期选择五至六年</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，木材</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质量相对较好，并且年平均生长量最大</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，生产成本适中；</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初植</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密度缩小，为大径材的正常生长发育预留</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空间；</a:t>
            </a:r>
            <a:endParaRPr lang="en-US" altLang="zh-CN" sz="1266" dirty="0" smtClean="0">
              <a:solidFill>
                <a:schemeClr val="tx1">
                  <a:lumMod val="65000"/>
                  <a:lumOff val="35000"/>
                </a:schemeClr>
              </a:solidFill>
              <a:latin typeface="微软雅黑" panose="020B0503020204020204" charset="-122"/>
              <a:ea typeface="微软雅黑" panose="020B0503020204020204" charset="-122"/>
              <a:sym typeface="+mn-ea"/>
            </a:endParaRPr>
          </a:p>
          <a:p>
            <a:pPr algn="just" fontAlgn="auto">
              <a:lnSpc>
                <a:spcPct val="150000"/>
              </a:lnSpc>
            </a:pP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      在</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萌芽林定株的时候</a:t>
            </a:r>
            <a:r>
              <a:rPr lang="zh-CN" altLang="en-US" sz="1266" dirty="0" smtClean="0">
                <a:solidFill>
                  <a:schemeClr val="tx1">
                    <a:lumMod val="65000"/>
                    <a:lumOff val="35000"/>
                  </a:schemeClr>
                </a:solidFill>
                <a:latin typeface="微软雅黑" panose="020B0503020204020204" charset="-122"/>
                <a:ea typeface="微软雅黑" panose="020B0503020204020204" charset="-122"/>
                <a:sym typeface="+mn-ea"/>
              </a:rPr>
              <a:t>，由</a:t>
            </a:r>
            <a:r>
              <a:rPr lang="zh-CN" altLang="en-US" sz="1266" dirty="0">
                <a:solidFill>
                  <a:schemeClr val="tx1">
                    <a:lumMod val="65000"/>
                    <a:lumOff val="35000"/>
                  </a:schemeClr>
                </a:solidFill>
                <a:latin typeface="微软雅黑" panose="020B0503020204020204" charset="-122"/>
                <a:ea typeface="微软雅黑" panose="020B0503020204020204" charset="-122"/>
                <a:sym typeface="+mn-ea"/>
              </a:rPr>
              <a:t>原来的留多株萌芽发展为只留一株。</a:t>
            </a:r>
            <a:endParaRPr lang="zh-CN" altLang="en-US" sz="1687"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sp>
        <p:nvSpPr>
          <p:cNvPr id="13" name="矩形 12"/>
          <p:cNvSpPr/>
          <p:nvPr/>
        </p:nvSpPr>
        <p:spPr>
          <a:xfrm>
            <a:off x="1744225" y="1024037"/>
            <a:ext cx="4146719" cy="2345923"/>
          </a:xfrm>
          <a:prstGeom prst="rect">
            <a:avLst/>
          </a:prstGeom>
          <a:blipFill rotWithShape="1">
            <a:blip r:embed="rId3"/>
            <a:stretch>
              <a:fillRect l="-1000"/>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933431" y="1015376"/>
            <a:ext cx="4146719" cy="2345923"/>
          </a:xfrm>
          <a:prstGeom prst="rect">
            <a:avLst/>
          </a:prstGeom>
          <a:blipFill rotWithShape="1">
            <a:blip r:embed="rId4"/>
            <a:stretch>
              <a:fillRect l="-1000"/>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7162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09771" y="2322983"/>
            <a:ext cx="683753" cy="683753"/>
            <a:chOff x="2039" y="4640"/>
            <a:chExt cx="2356" cy="2356"/>
          </a:xfrm>
        </p:grpSpPr>
        <p:sp>
          <p:nvSpPr>
            <p:cNvPr id="885" name="PA_淘宝网chenying0907出品 885"/>
            <p:cNvSpPr/>
            <p:nvPr>
              <p:custDataLst>
                <p:tags r:id="rId3"/>
              </p:custDataLst>
            </p:nvPr>
          </p:nvSpPr>
          <p:spPr>
            <a:xfrm>
              <a:off x="2039" y="4640"/>
              <a:ext cx="2356" cy="2356"/>
            </a:xfrm>
            <a:prstGeom prst="rect">
              <a:avLst/>
            </a:prstGeom>
            <a:ln w="12700">
              <a:solidFill>
                <a:schemeClr val="accent6"/>
              </a:solidFill>
              <a:miter/>
            </a:ln>
          </p:spPr>
          <p:txBody>
            <a:bodyPr lIns="48217" rIns="48217" anchor="ctr"/>
            <a:lstStyle/>
            <a:p>
              <a:pPr algn="ctr">
                <a:defRPr>
                  <a:solidFill>
                    <a:srgbClr val="FFFFFF"/>
                  </a:solidFill>
                </a:defRPr>
              </a:pPr>
              <a:endParaRPr>
                <a:latin typeface="Playfair Display" panose="00000500000000000000" pitchFamily="50" charset="0"/>
              </a:endParaRPr>
            </a:p>
          </p:txBody>
        </p:sp>
        <p:grpSp>
          <p:nvGrpSpPr>
            <p:cNvPr id="888" name="PA_淘宝网chenying0907出品 888"/>
            <p:cNvGrpSpPr/>
            <p:nvPr>
              <p:custDataLst>
                <p:tags r:id="rId4"/>
              </p:custDataLst>
            </p:nvPr>
          </p:nvGrpSpPr>
          <p:grpSpPr>
            <a:xfrm>
              <a:off x="2617" y="4959"/>
              <a:ext cx="1199" cy="1769"/>
              <a:chOff x="0" y="0"/>
              <a:chExt cx="441903" cy="652354"/>
            </a:xfrm>
          </p:grpSpPr>
          <p:sp>
            <p:nvSpPr>
              <p:cNvPr id="886"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8217" tIns="48217" rIns="48217" bIns="48217" numCol="1" anchor="t">
                <a:noAutofit/>
              </a:bodyPr>
              <a:lstStyle/>
              <a:p>
                <a:endParaRPr>
                  <a:latin typeface="Playfair Display" panose="00000500000000000000" pitchFamily="50" charset="0"/>
                </a:endParaRPr>
              </a:p>
            </p:txBody>
          </p:sp>
          <p:sp>
            <p:nvSpPr>
              <p:cNvPr id="887"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8217" tIns="48217" rIns="48217" bIns="48217" numCol="1" anchor="t">
                <a:noAutofit/>
              </a:bodyPr>
              <a:lstStyle/>
              <a:p>
                <a:endParaRPr>
                  <a:latin typeface="Playfair Display" panose="00000500000000000000" pitchFamily="50" charset="0"/>
                </a:endParaRPr>
              </a:p>
            </p:txBody>
          </p:sp>
        </p:grpSp>
      </p:grpSp>
      <p:sp>
        <p:nvSpPr>
          <p:cNvPr id="64" name="矩形 63"/>
          <p:cNvSpPr/>
          <p:nvPr/>
        </p:nvSpPr>
        <p:spPr>
          <a:xfrm>
            <a:off x="1704714" y="1599717"/>
            <a:ext cx="3471002" cy="2130953"/>
          </a:xfrm>
          <a:prstGeom prst="rect">
            <a:avLst/>
          </a:prstGeom>
          <a:blipFill rotWithShape="1">
            <a:blip r:embed="rId7"/>
            <a:stretch>
              <a:fillRect l="-1000"/>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631469" y="1599717"/>
            <a:ext cx="3471002" cy="2130953"/>
          </a:xfrm>
          <a:prstGeom prst="rect">
            <a:avLst/>
          </a:prstGeom>
          <a:blipFill rotWithShape="1">
            <a:blip r:embed="rId8"/>
            <a:stretch>
              <a:fillRect l="-1000"/>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342621" y="1262359"/>
            <a:ext cx="4172837" cy="2562233"/>
          </a:xfrm>
          <a:prstGeom prst="rect">
            <a:avLst/>
          </a:prstGeom>
          <a:blipFill rotWithShape="1">
            <a:blip r:embed="rId9"/>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flipH="1">
            <a:off x="11577951" y="2323652"/>
            <a:ext cx="683753" cy="683753"/>
            <a:chOff x="2039" y="4640"/>
            <a:chExt cx="2356" cy="2356"/>
          </a:xfrm>
        </p:grpSpPr>
        <p:sp>
          <p:nvSpPr>
            <p:cNvPr id="67" name="PA_淘宝网chenying0907出品 885"/>
            <p:cNvSpPr/>
            <p:nvPr>
              <p:custDataLst>
                <p:tags r:id="rId1"/>
              </p:custDataLst>
            </p:nvPr>
          </p:nvSpPr>
          <p:spPr>
            <a:xfrm>
              <a:off x="2039" y="4640"/>
              <a:ext cx="2356" cy="2356"/>
            </a:xfrm>
            <a:prstGeom prst="rect">
              <a:avLst/>
            </a:prstGeom>
            <a:ln w="12700">
              <a:solidFill>
                <a:schemeClr val="accent6"/>
              </a:solidFill>
              <a:miter/>
            </a:ln>
          </p:spPr>
          <p:txBody>
            <a:bodyPr lIns="48217" rIns="48217" anchor="ctr"/>
            <a:lstStyle/>
            <a:p>
              <a:pPr algn="ctr">
                <a:defRPr>
                  <a:solidFill>
                    <a:srgbClr val="FFFFFF"/>
                  </a:solidFill>
                </a:defRPr>
              </a:pPr>
              <a:endParaRPr>
                <a:latin typeface="Playfair Display" panose="00000500000000000000" pitchFamily="50" charset="0"/>
              </a:endParaRPr>
            </a:p>
          </p:txBody>
        </p:sp>
        <p:grpSp>
          <p:nvGrpSpPr>
            <p:cNvPr id="68" name="PA_淘宝网chenying0907出品 888"/>
            <p:cNvGrpSpPr/>
            <p:nvPr>
              <p:custDataLst>
                <p:tags r:id="rId2"/>
              </p:custDataLst>
            </p:nvPr>
          </p:nvGrpSpPr>
          <p:grpSpPr>
            <a:xfrm>
              <a:off x="2617" y="4959"/>
              <a:ext cx="1199" cy="1769"/>
              <a:chOff x="0" y="0"/>
              <a:chExt cx="441903" cy="652354"/>
            </a:xfrm>
          </p:grpSpPr>
          <p:sp>
            <p:nvSpPr>
              <p:cNvPr id="69"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8217" tIns="48217" rIns="48217" bIns="48217" numCol="1" anchor="t">
                <a:noAutofit/>
              </a:bodyPr>
              <a:lstStyle/>
              <a:p>
                <a:endParaRPr>
                  <a:latin typeface="Playfair Display" panose="00000500000000000000" pitchFamily="50" charset="0"/>
                </a:endParaRPr>
              </a:p>
            </p:txBody>
          </p:sp>
          <p:sp>
            <p:nvSpPr>
              <p:cNvPr id="70"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8217" tIns="48217" rIns="48217" bIns="48217" numCol="1" anchor="t">
                <a:noAutofit/>
              </a:bodyPr>
              <a:lstStyle/>
              <a:p>
                <a:endParaRPr>
                  <a:latin typeface="Playfair Display" panose="00000500000000000000" pitchFamily="50" charset="0"/>
                </a:endParaRPr>
              </a:p>
            </p:txBody>
          </p:sp>
        </p:grpSp>
      </p:grpSp>
      <p:sp>
        <p:nvSpPr>
          <p:cNvPr id="73" name="文本框 72"/>
          <p:cNvSpPr txBox="1"/>
          <p:nvPr/>
        </p:nvSpPr>
        <p:spPr>
          <a:xfrm>
            <a:off x="1504831" y="3976365"/>
            <a:ext cx="9848416" cy="1495409"/>
          </a:xfrm>
          <a:prstGeom prst="rect">
            <a:avLst/>
          </a:prstGeom>
          <a:noFill/>
        </p:spPr>
        <p:txBody>
          <a:bodyPr wrap="square" rtlCol="0">
            <a:spAutoFit/>
          </a:bodyPr>
          <a:lstStyle/>
          <a:p>
            <a:pPr algn="just" fontAlgn="auto">
              <a:lnSpc>
                <a:spcPct val="200000"/>
              </a:lnSpc>
            </a:pP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       经过</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多次实践，综合考虑桉树生长特性以及立地条件、市场价格及市场需求等因素，通过在选种、设计采伐周期、初植密度、萌芽林定株等营林生产技术方面的不断调整，实现了生长速度与木材质量、最大蓄积量与最佳出材率等多方面的平衡，最终把握住了桉树速丰林的经济成熟。</a:t>
            </a:r>
          </a:p>
        </p:txBody>
      </p:sp>
    </p:spTree>
    <p:extLst>
      <p:ext uri="{BB962C8B-B14F-4D97-AF65-F5344CB8AC3E}">
        <p14:creationId xmlns:p14="http://schemas.microsoft.com/office/powerpoint/2010/main" val="803415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500"/>
                            </p:stCondLst>
                            <p:childTnLst>
                              <p:par>
                                <p:cTn id="16" presetID="29"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ppt_x</p:attrName>
                                        </p:attrNameLst>
                                      </p:cBhvr>
                                      <p:tavLst>
                                        <p:tav tm="0">
                                          <p:val>
                                            <p:strVal val="#ppt_x-.2"/>
                                          </p:val>
                                        </p:tav>
                                        <p:tav tm="100000">
                                          <p:val>
                                            <p:strVal val="#ppt_x"/>
                                          </p:val>
                                        </p:tav>
                                      </p:tavLst>
                                    </p:anim>
                                    <p:anim calcmode="lin" valueType="num">
                                      <p:cBhvr>
                                        <p:cTn id="19" dur="5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0" dur="500"/>
                                        <p:tgtEl>
                                          <p:spTgt spid="64"/>
                                        </p:tgtEl>
                                      </p:cBhvr>
                                    </p:animEffect>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fill="hold"/>
                                        <p:tgtEl>
                                          <p:spTgt spid="65"/>
                                        </p:tgtEl>
                                        <p:attrNameLst>
                                          <p:attrName>ppt_x</p:attrName>
                                        </p:attrNameLst>
                                      </p:cBhvr>
                                      <p:tavLst>
                                        <p:tav tm="0">
                                          <p:val>
                                            <p:strVal val="1+#ppt_w/2"/>
                                          </p:val>
                                        </p:tav>
                                        <p:tav tm="100000">
                                          <p:val>
                                            <p:strVal val="#ppt_x"/>
                                          </p:val>
                                        </p:tav>
                                      </p:tavLst>
                                    </p:anim>
                                    <p:anim calcmode="lin" valueType="num">
                                      <p:cBhvr additive="base">
                                        <p:cTn id="25" dur="500" fill="hold"/>
                                        <p:tgtEl>
                                          <p:spTgt spid="6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500" fill="hold"/>
                                        <p:tgtEl>
                                          <p:spTgt spid="63"/>
                                        </p:tgtEl>
                                        <p:attrNameLst>
                                          <p:attrName>ppt_w</p:attrName>
                                        </p:attrNameLst>
                                      </p:cBhvr>
                                      <p:tavLst>
                                        <p:tav tm="0">
                                          <p:val>
                                            <p:fltVal val="0"/>
                                          </p:val>
                                        </p:tav>
                                        <p:tav tm="100000">
                                          <p:val>
                                            <p:strVal val="#ppt_w"/>
                                          </p:val>
                                        </p:tav>
                                      </p:tavLst>
                                    </p:anim>
                                    <p:anim calcmode="lin" valueType="num">
                                      <p:cBhvr>
                                        <p:cTn id="30" dur="500" fill="hold"/>
                                        <p:tgtEl>
                                          <p:spTgt spid="63"/>
                                        </p:tgtEl>
                                        <p:attrNameLst>
                                          <p:attrName>ppt_h</p:attrName>
                                        </p:attrNameLst>
                                      </p:cBhvr>
                                      <p:tavLst>
                                        <p:tav tm="0">
                                          <p:val>
                                            <p:fltVal val="0"/>
                                          </p:val>
                                        </p:tav>
                                        <p:tav tm="100000">
                                          <p:val>
                                            <p:strVal val="#ppt_h"/>
                                          </p:val>
                                        </p:tav>
                                      </p:tavLst>
                                    </p:anim>
                                    <p:animEffect transition="in" filter="fade">
                                      <p:cBhvr>
                                        <p:cTn id="31" dur="500"/>
                                        <p:tgtEl>
                                          <p:spTgt spid="63"/>
                                        </p:tgtEl>
                                      </p:cBhvr>
                                    </p:animEffect>
                                  </p:childTnLst>
                                </p:cTn>
                              </p:par>
                            </p:childTnLst>
                          </p:cTn>
                        </p:par>
                        <p:par>
                          <p:cTn id="32" fill="hold">
                            <p:stCondLst>
                              <p:cond delay="2000"/>
                            </p:stCondLst>
                            <p:childTnLst>
                              <p:par>
                                <p:cTn id="33" presetID="12" presetClass="entr" presetSubtype="4" fill="hold" grpId="1" nodeType="after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p:tgtEl>
                                          <p:spTgt spid="73"/>
                                        </p:tgtEl>
                                        <p:attrNameLst>
                                          <p:attrName>ppt_y</p:attrName>
                                        </p:attrNameLst>
                                      </p:cBhvr>
                                      <p:tavLst>
                                        <p:tav tm="0">
                                          <p:val>
                                            <p:strVal val="#ppt_y+#ppt_h*1.125000"/>
                                          </p:val>
                                        </p:tav>
                                        <p:tav tm="100000">
                                          <p:val>
                                            <p:strVal val="#ppt_y"/>
                                          </p:val>
                                        </p:tav>
                                      </p:tavLst>
                                    </p:anim>
                                    <p:animEffect transition="in" filter="wipe(up)">
                                      <p:cBhvr>
                                        <p:cTn id="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3" grpId="0" animBg="1"/>
      <p:bldP spid="73" grpId="0"/>
      <p:bldP spid="7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27" y="1964197"/>
            <a:ext cx="12857163" cy="3612702"/>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3943658" y="3400301"/>
            <a:ext cx="4971436" cy="730160"/>
          </a:xfrm>
          <a:prstGeom prst="roundRect">
            <a:avLst>
              <a:gd name="adj" fmla="val 50000"/>
            </a:avLst>
          </a:prstGeom>
          <a:solidFill>
            <a:schemeClr val="accent6">
              <a:lumMod val="60000"/>
              <a:lumOff val="40000"/>
              <a:alpha val="51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172230" y="3534267"/>
            <a:ext cx="4514291" cy="4725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岑溪中林桉树速丰林的发展</a:t>
            </a:r>
          </a:p>
        </p:txBody>
      </p:sp>
      <p:sp>
        <p:nvSpPr>
          <p:cNvPr id="6" name="矩形 5"/>
          <p:cNvSpPr/>
          <p:nvPr/>
        </p:nvSpPr>
        <p:spPr>
          <a:xfrm>
            <a:off x="795"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215086"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429376"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643667"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1"/>
          <p:cNvSpPr>
            <a:spLocks noChangeArrowheads="1"/>
          </p:cNvSpPr>
          <p:nvPr>
            <p:custDataLst>
              <p:tags r:id="rId3"/>
            </p:custDataLst>
          </p:nvPr>
        </p:nvSpPr>
        <p:spPr bwMode="auto">
          <a:xfrm flipH="1">
            <a:off x="5139937" y="2471772"/>
            <a:ext cx="2571433" cy="804900"/>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en-US" altLang="zh-CN"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5939733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500" autoRev="1" fill="hold">
                                          <p:stCondLst>
                                            <p:cond delay="0"/>
                                          </p:stCondLst>
                                        </p:cTn>
                                        <p:tgtEl>
                                          <p:spTgt spid="20"/>
                                        </p:tgtEl>
                                        <p:attrNameLst>
                                          <p:attrName>ppt_w</p:attrName>
                                        </p:attrNameLst>
                                      </p:cBhvr>
                                    </p:anim>
                                    <p:anim by="(#ppt_w*0.50)" calcmode="lin" valueType="num">
                                      <p:cBhvr>
                                        <p:cTn id="23" dur="500" decel="50000" autoRev="1" fill="hold">
                                          <p:stCondLst>
                                            <p:cond delay="0"/>
                                          </p:stCondLst>
                                        </p:cTn>
                                        <p:tgtEl>
                                          <p:spTgt spid="20"/>
                                        </p:tgtEl>
                                        <p:attrNameLst>
                                          <p:attrName>ppt_x</p:attrName>
                                        </p:attrNameLst>
                                      </p:cBhvr>
                                    </p:anim>
                                    <p:anim from="(-#ppt_h/2)" to="(#ppt_y)" calcmode="lin" valueType="num">
                                      <p:cBhvr>
                                        <p:cTn id="24" dur="1000" fill="hold">
                                          <p:stCondLst>
                                            <p:cond delay="0"/>
                                          </p:stCondLst>
                                        </p:cTn>
                                        <p:tgtEl>
                                          <p:spTgt spid="20"/>
                                        </p:tgtEl>
                                        <p:attrNameLst>
                                          <p:attrName>ppt_y</p:attrName>
                                        </p:attrNameLst>
                                      </p:cBhvr>
                                    </p:anim>
                                    <p:animRot by="21600000">
                                      <p:cBhvr>
                                        <p:cTn id="25" dur="1000" fill="hold">
                                          <p:stCondLst>
                                            <p:cond delay="0"/>
                                          </p:stCondLst>
                                        </p:cTn>
                                        <p:tgtEl>
                                          <p:spTgt spid="20"/>
                                        </p:tgtEl>
                                        <p:attrNameLst>
                                          <p:attrName>r</p:attrName>
                                        </p:attrNameLst>
                                      </p:cBhvr>
                                    </p:animRo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by="(-#ppt_w*2)" calcmode="lin" valueType="num">
                                      <p:cBhvr rctx="PPT">
                                        <p:cTn id="31" dur="500" autoRev="1" fill="hold">
                                          <p:stCondLst>
                                            <p:cond delay="0"/>
                                          </p:stCondLst>
                                        </p:cTn>
                                        <p:tgtEl>
                                          <p:spTgt spid="19"/>
                                        </p:tgtEl>
                                        <p:attrNameLst>
                                          <p:attrName>ppt_w</p:attrName>
                                        </p:attrNameLst>
                                      </p:cBhvr>
                                    </p:anim>
                                    <p:anim by="(#ppt_w*0.50)" calcmode="lin" valueType="num">
                                      <p:cBhvr>
                                        <p:cTn id="32" dur="500" decel="50000" autoRev="1" fill="hold">
                                          <p:stCondLst>
                                            <p:cond delay="0"/>
                                          </p:stCondLst>
                                        </p:cTn>
                                        <p:tgtEl>
                                          <p:spTgt spid="19"/>
                                        </p:tgtEl>
                                        <p:attrNameLst>
                                          <p:attrName>ppt_x</p:attrName>
                                        </p:attrNameLst>
                                      </p:cBhvr>
                                    </p:anim>
                                    <p:anim from="(-#ppt_h/2)" to="(#ppt_y)" calcmode="lin" valueType="num">
                                      <p:cBhvr>
                                        <p:cTn id="33" dur="1000" fill="hold">
                                          <p:stCondLst>
                                            <p:cond delay="0"/>
                                          </p:stCondLst>
                                        </p:cTn>
                                        <p:tgtEl>
                                          <p:spTgt spid="19"/>
                                        </p:tgtEl>
                                        <p:attrNameLst>
                                          <p:attrName>ppt_y</p:attrName>
                                        </p:attrNameLst>
                                      </p:cBhvr>
                                    </p:anim>
                                    <p:animRot by="21600000">
                                      <p:cBhvr>
                                        <p:cTn id="34"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9" grpId="0"/>
      <p:bldP spid="6" grpId="0" animBg="1"/>
      <p:bldP spid="7" grpId="0" animBg="1"/>
      <p:bldP spid="8" grpId="0" animBg="1"/>
      <p:bldP spid="10"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 y="-15402"/>
            <a:ext cx="3410730" cy="72641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a:solidFill>
                <a:prstClr val="white"/>
              </a:solidFill>
              <a:latin typeface="Calibri"/>
              <a:ea typeface="宋体" panose="02010600030101010101" pitchFamily="2" charset="-122"/>
            </a:endParaRPr>
          </a:p>
        </p:txBody>
      </p:sp>
      <p:grpSp>
        <p:nvGrpSpPr>
          <p:cNvPr id="10" name="组合 9"/>
          <p:cNvGrpSpPr/>
          <p:nvPr/>
        </p:nvGrpSpPr>
        <p:grpSpPr>
          <a:xfrm>
            <a:off x="744378" y="422574"/>
            <a:ext cx="3565429" cy="6388841"/>
            <a:chOff x="937" y="408"/>
            <a:chExt cx="5572" cy="9984"/>
          </a:xfrm>
        </p:grpSpPr>
        <p:pic>
          <p:nvPicPr>
            <p:cNvPr id="8" name="图片 7" descr="152acf029905ac480b705aeefc976e08"/>
            <p:cNvPicPr>
              <a:picLocks noChangeAspect="1"/>
            </p:cNvPicPr>
            <p:nvPr/>
          </p:nvPicPr>
          <p:blipFill>
            <a:blip r:embed="rId3"/>
            <a:srcRect r="64823"/>
            <a:stretch>
              <a:fillRect/>
            </a:stretch>
          </p:blipFill>
          <p:spPr>
            <a:xfrm>
              <a:off x="937" y="408"/>
              <a:ext cx="5572" cy="9984"/>
            </a:xfrm>
            <a:prstGeom prst="rect">
              <a:avLst/>
            </a:prstGeom>
          </p:spPr>
        </p:pic>
        <p:sp>
          <p:nvSpPr>
            <p:cNvPr id="9" name="矩形 8"/>
            <p:cNvSpPr/>
            <p:nvPr/>
          </p:nvSpPr>
          <p:spPr>
            <a:xfrm>
              <a:off x="937" y="408"/>
              <a:ext cx="5572" cy="9983"/>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grpSp>
      <p:sp>
        <p:nvSpPr>
          <p:cNvPr id="47" name="矩形 46"/>
          <p:cNvSpPr/>
          <p:nvPr/>
        </p:nvSpPr>
        <p:spPr>
          <a:xfrm>
            <a:off x="3366214" y="2125261"/>
            <a:ext cx="502267" cy="502267"/>
          </a:xfrm>
          <a:prstGeom prst="rect">
            <a:avLst/>
          </a:prstGeom>
          <a:noFill/>
          <a:ln>
            <a:solidFill>
              <a:schemeClr val="bg1">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a:solidFill>
                <a:prstClr val="white"/>
              </a:solidFill>
              <a:latin typeface="Calibri"/>
              <a:ea typeface="宋体" panose="02010600030101010101" pitchFamily="2" charset="-122"/>
            </a:endParaRPr>
          </a:p>
        </p:txBody>
      </p:sp>
      <p:sp>
        <p:nvSpPr>
          <p:cNvPr id="46" name="矩形 45"/>
          <p:cNvSpPr/>
          <p:nvPr/>
        </p:nvSpPr>
        <p:spPr>
          <a:xfrm>
            <a:off x="3565447" y="1954490"/>
            <a:ext cx="502267" cy="502267"/>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a:solidFill>
                <a:prstClr val="white"/>
              </a:solidFill>
              <a:latin typeface="Calibri"/>
              <a:ea typeface="宋体" panose="02010600030101010101" pitchFamily="2" charset="-122"/>
            </a:endParaRPr>
          </a:p>
        </p:txBody>
      </p:sp>
      <p:sp>
        <p:nvSpPr>
          <p:cNvPr id="2" name="矩形 1"/>
          <p:cNvSpPr/>
          <p:nvPr/>
        </p:nvSpPr>
        <p:spPr>
          <a:xfrm>
            <a:off x="4854265" y="1410315"/>
            <a:ext cx="7324493" cy="1795684"/>
          </a:xfrm>
          <a:prstGeom prst="rect">
            <a:avLst/>
          </a:prstGeom>
        </p:spPr>
        <p:txBody>
          <a:bodyPr wrap="square">
            <a:spAutoFit/>
          </a:bodyPr>
          <a:lstStyle/>
          <a:p>
            <a:pPr algn="just" defTabSz="964326" fontAlgn="auto">
              <a:lnSpc>
                <a:spcPct val="150000"/>
              </a:lnSpc>
              <a:spcBef>
                <a:spcPts val="0"/>
              </a:spcBef>
              <a:spcAft>
                <a:spcPts val="0"/>
              </a:spcAft>
            </a:pPr>
            <a:r>
              <a:rPr lang="en-US" altLang="zh-CN" sz="1476" dirty="0">
                <a:solidFill>
                  <a:prstClr val="black"/>
                </a:solidFill>
                <a:latin typeface="Calibri"/>
              </a:rPr>
              <a:t>          2004</a:t>
            </a:r>
            <a:r>
              <a:rPr lang="zh-CN" altLang="en-US" sz="1476" dirty="0">
                <a:solidFill>
                  <a:prstClr val="black"/>
                </a:solidFill>
                <a:latin typeface="Calibri"/>
              </a:rPr>
              <a:t>年，为将森林培育的主业做大做强，我公司提出再打造一个“雷林”的重大战略决策。为了实现这一重大战略决策，经过大量考察和论证，决定在广西岑溪市实施租地造林。</a:t>
            </a:r>
            <a:r>
              <a:rPr lang="en-US" altLang="zh-CN" sz="1476" dirty="0">
                <a:solidFill>
                  <a:prstClr val="black"/>
                </a:solidFill>
                <a:latin typeface="Calibri"/>
              </a:rPr>
              <a:t>2004</a:t>
            </a:r>
            <a:r>
              <a:rPr lang="zh-CN" altLang="en-US" sz="1476" dirty="0">
                <a:solidFill>
                  <a:prstClr val="black"/>
                </a:solidFill>
                <a:latin typeface="Calibri"/>
              </a:rPr>
              <a:t>年</a:t>
            </a:r>
            <a:r>
              <a:rPr lang="en-US" altLang="zh-CN" sz="1476" dirty="0">
                <a:solidFill>
                  <a:prstClr val="black"/>
                </a:solidFill>
                <a:latin typeface="Calibri"/>
              </a:rPr>
              <a:t>12</a:t>
            </a:r>
            <a:r>
              <a:rPr lang="zh-CN" altLang="en-US" sz="1476" dirty="0">
                <a:solidFill>
                  <a:prstClr val="black"/>
                </a:solidFill>
                <a:latin typeface="Calibri"/>
              </a:rPr>
              <a:t>月，我公司与岑溪市签订了合作建设速生丰产林基地的框架协议。</a:t>
            </a:r>
            <a:r>
              <a:rPr lang="en-US" altLang="zh-CN" sz="1476" dirty="0">
                <a:solidFill>
                  <a:prstClr val="black"/>
                </a:solidFill>
                <a:latin typeface="Calibri"/>
              </a:rPr>
              <a:t>2005</a:t>
            </a:r>
            <a:r>
              <a:rPr lang="zh-CN" altLang="en-US" sz="1476" dirty="0">
                <a:solidFill>
                  <a:prstClr val="black"/>
                </a:solidFill>
                <a:latin typeface="Calibri"/>
              </a:rPr>
              <a:t>年</a:t>
            </a:r>
            <a:r>
              <a:rPr lang="en-US" altLang="zh-CN" sz="1476" dirty="0">
                <a:solidFill>
                  <a:prstClr val="black"/>
                </a:solidFill>
                <a:latin typeface="Calibri"/>
              </a:rPr>
              <a:t>1</a:t>
            </a:r>
            <a:r>
              <a:rPr lang="zh-CN" altLang="en-US" sz="1476" dirty="0">
                <a:solidFill>
                  <a:prstClr val="black"/>
                </a:solidFill>
                <a:latin typeface="Calibri"/>
              </a:rPr>
              <a:t>月，由我公司与国营雷州林业局共同出资，正式注册成立了岑溪市中林林业发展有限公司</a:t>
            </a:r>
            <a:r>
              <a:rPr lang="en-US" altLang="zh-CN" sz="1476" dirty="0">
                <a:solidFill>
                  <a:prstClr val="black"/>
                </a:solidFill>
                <a:latin typeface="Calibri"/>
              </a:rPr>
              <a:t>(</a:t>
            </a:r>
            <a:r>
              <a:rPr lang="zh-CN" altLang="en-US" sz="1476" dirty="0">
                <a:solidFill>
                  <a:prstClr val="black"/>
                </a:solidFill>
                <a:latin typeface="Calibri"/>
              </a:rPr>
              <a:t>以下简称“岑溪中林”）</a:t>
            </a:r>
            <a:r>
              <a:rPr lang="en-US" altLang="zh-CN" sz="1476" dirty="0">
                <a:solidFill>
                  <a:prstClr val="black"/>
                </a:solidFill>
                <a:latin typeface="Calibri"/>
              </a:rPr>
              <a:t>,</a:t>
            </a:r>
            <a:r>
              <a:rPr lang="zh-CN" altLang="en-US" sz="1476" dirty="0">
                <a:solidFill>
                  <a:prstClr val="black"/>
                </a:solidFill>
                <a:latin typeface="Calibri"/>
              </a:rPr>
              <a:t>主要经营范围为租地建设速生丰产林基地。</a:t>
            </a:r>
          </a:p>
        </p:txBody>
      </p:sp>
      <p:sp>
        <p:nvSpPr>
          <p:cNvPr id="3" name="矩形 2"/>
          <p:cNvSpPr/>
          <p:nvPr/>
        </p:nvSpPr>
        <p:spPr>
          <a:xfrm>
            <a:off x="4557167" y="525575"/>
            <a:ext cx="4079963"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（一）岑溪中林概况</a:t>
            </a:r>
          </a:p>
        </p:txBody>
      </p:sp>
      <p:sp>
        <p:nvSpPr>
          <p:cNvPr id="5" name="矩形 4"/>
          <p:cNvSpPr/>
          <p:nvPr/>
        </p:nvSpPr>
        <p:spPr>
          <a:xfrm>
            <a:off x="4854265" y="3544317"/>
            <a:ext cx="4844728" cy="2477025"/>
          </a:xfrm>
          <a:prstGeom prst="rect">
            <a:avLst/>
          </a:prstGeom>
        </p:spPr>
        <p:txBody>
          <a:bodyPr wrap="square">
            <a:spAutoFit/>
          </a:bodyPr>
          <a:lstStyle/>
          <a:p>
            <a:pPr algn="just" defTabSz="964326" fontAlgn="auto">
              <a:lnSpc>
                <a:spcPct val="150000"/>
              </a:lnSpc>
              <a:spcBef>
                <a:spcPts val="0"/>
              </a:spcBef>
              <a:spcAft>
                <a:spcPts val="0"/>
              </a:spcAft>
            </a:pPr>
            <a:r>
              <a:rPr lang="zh-CN" altLang="en-US" sz="1476" dirty="0">
                <a:solidFill>
                  <a:prstClr val="black"/>
                </a:solidFill>
                <a:latin typeface="Calibri"/>
              </a:rPr>
              <a:t>         岑溪中林现有管理团队人员</a:t>
            </a:r>
            <a:r>
              <a:rPr lang="en-US" altLang="zh-CN" sz="1476" dirty="0">
                <a:solidFill>
                  <a:prstClr val="black"/>
                </a:solidFill>
                <a:latin typeface="Calibri"/>
              </a:rPr>
              <a:t>39</a:t>
            </a:r>
            <a:r>
              <a:rPr lang="zh-CN" altLang="en-US" sz="1476" dirty="0">
                <a:solidFill>
                  <a:prstClr val="black"/>
                </a:solidFill>
                <a:latin typeface="Calibri"/>
              </a:rPr>
              <a:t>人，经营林地面积约</a:t>
            </a:r>
            <a:r>
              <a:rPr lang="en-US" altLang="zh-CN" sz="1476" dirty="0">
                <a:solidFill>
                  <a:prstClr val="black"/>
                </a:solidFill>
                <a:latin typeface="Calibri"/>
              </a:rPr>
              <a:t>10.5</a:t>
            </a:r>
            <a:r>
              <a:rPr lang="zh-CN" altLang="en-US" sz="1476" dirty="0">
                <a:solidFill>
                  <a:prstClr val="black"/>
                </a:solidFill>
                <a:latin typeface="Calibri"/>
              </a:rPr>
              <a:t>万亩，</a:t>
            </a:r>
            <a:r>
              <a:rPr lang="zh-CN" altLang="en-US" sz="1476" b="1" dirty="0">
                <a:solidFill>
                  <a:prstClr val="black"/>
                </a:solidFill>
                <a:latin typeface="Calibri"/>
              </a:rPr>
              <a:t>林木蓄积量</a:t>
            </a:r>
            <a:r>
              <a:rPr lang="zh-CN" altLang="en-US" sz="1476" b="1" dirty="0" smtClean="0">
                <a:solidFill>
                  <a:prstClr val="black"/>
                </a:solidFill>
                <a:latin typeface="Calibri"/>
              </a:rPr>
              <a:t>约</a:t>
            </a:r>
            <a:r>
              <a:rPr lang="en-US" altLang="zh-CN" sz="1476" b="1" dirty="0">
                <a:solidFill>
                  <a:prstClr val="black"/>
                </a:solidFill>
                <a:latin typeface="Calibri"/>
              </a:rPr>
              <a:t>5</a:t>
            </a:r>
            <a:r>
              <a:rPr lang="en-US" altLang="zh-CN" sz="1476" b="1" dirty="0" smtClean="0">
                <a:solidFill>
                  <a:prstClr val="black"/>
                </a:solidFill>
                <a:latin typeface="Calibri"/>
              </a:rPr>
              <a:t>0</a:t>
            </a:r>
            <a:r>
              <a:rPr lang="zh-CN" altLang="en-US" sz="1476" b="1" dirty="0">
                <a:solidFill>
                  <a:prstClr val="black"/>
                </a:solidFill>
                <a:latin typeface="Calibri"/>
              </a:rPr>
              <a:t>万立方米</a:t>
            </a:r>
            <a:r>
              <a:rPr lang="zh-CN" altLang="en-US" sz="1476" dirty="0">
                <a:solidFill>
                  <a:prstClr val="black"/>
                </a:solidFill>
                <a:latin typeface="Calibri"/>
              </a:rPr>
              <a:t>，全林平均生长量达到了</a:t>
            </a:r>
            <a:r>
              <a:rPr lang="en-US" altLang="zh-CN" sz="1476" b="1" dirty="0">
                <a:solidFill>
                  <a:prstClr val="black"/>
                </a:solidFill>
                <a:latin typeface="Calibri"/>
              </a:rPr>
              <a:t>2.0</a:t>
            </a:r>
            <a:r>
              <a:rPr lang="zh-CN" altLang="en-US" sz="1476" b="1" dirty="0">
                <a:solidFill>
                  <a:prstClr val="black"/>
                </a:solidFill>
                <a:latin typeface="Calibri"/>
              </a:rPr>
              <a:t>ｍ</a:t>
            </a:r>
            <a:r>
              <a:rPr lang="en-US" altLang="zh-CN" sz="1476" b="1" dirty="0">
                <a:solidFill>
                  <a:prstClr val="black"/>
                </a:solidFill>
                <a:latin typeface="Calibri"/>
              </a:rPr>
              <a:t>³/</a:t>
            </a:r>
            <a:r>
              <a:rPr lang="zh-CN" altLang="en-US" sz="1476" b="1" dirty="0">
                <a:solidFill>
                  <a:prstClr val="black"/>
                </a:solidFill>
                <a:latin typeface="Calibri"/>
              </a:rPr>
              <a:t>年</a:t>
            </a:r>
            <a:r>
              <a:rPr lang="en-US" altLang="zh-CN" sz="1476" b="1" dirty="0">
                <a:solidFill>
                  <a:prstClr val="black"/>
                </a:solidFill>
                <a:latin typeface="Calibri"/>
              </a:rPr>
              <a:t>·</a:t>
            </a:r>
            <a:r>
              <a:rPr lang="zh-CN" altLang="en-US" sz="1476" b="1" dirty="0">
                <a:solidFill>
                  <a:prstClr val="black"/>
                </a:solidFill>
                <a:latin typeface="Calibri"/>
              </a:rPr>
              <a:t>亩</a:t>
            </a:r>
            <a:r>
              <a:rPr lang="zh-CN" altLang="en-US" sz="1476" dirty="0">
                <a:solidFill>
                  <a:prstClr val="black"/>
                </a:solidFill>
                <a:latin typeface="Calibri"/>
              </a:rPr>
              <a:t>，比全国同期桉树人工林平均生长量</a:t>
            </a:r>
            <a:r>
              <a:rPr lang="en-US" altLang="zh-CN" sz="1476" dirty="0">
                <a:solidFill>
                  <a:prstClr val="black"/>
                </a:solidFill>
                <a:latin typeface="Calibri"/>
              </a:rPr>
              <a:t>1.3</a:t>
            </a:r>
            <a:r>
              <a:rPr lang="zh-CN" altLang="en-US" sz="1476" dirty="0">
                <a:solidFill>
                  <a:prstClr val="black"/>
                </a:solidFill>
                <a:latin typeface="Calibri"/>
              </a:rPr>
              <a:t>ｍ</a:t>
            </a:r>
            <a:r>
              <a:rPr lang="en-US" altLang="zh-CN" sz="1476" dirty="0">
                <a:solidFill>
                  <a:prstClr val="black"/>
                </a:solidFill>
                <a:latin typeface="Calibri"/>
              </a:rPr>
              <a:t>³</a:t>
            </a:r>
            <a:r>
              <a:rPr lang="zh-CN" altLang="en-US" sz="1476" dirty="0">
                <a:solidFill>
                  <a:prstClr val="black"/>
                </a:solidFill>
                <a:latin typeface="Calibri"/>
              </a:rPr>
              <a:t>／亩</a:t>
            </a:r>
            <a:r>
              <a:rPr lang="en-US" altLang="zh-CN" sz="1476" dirty="0">
                <a:solidFill>
                  <a:prstClr val="black"/>
                </a:solidFill>
                <a:latin typeface="Calibri"/>
              </a:rPr>
              <a:t>·</a:t>
            </a:r>
            <a:r>
              <a:rPr lang="zh-CN" altLang="en-US" sz="1476" dirty="0">
                <a:solidFill>
                  <a:prstClr val="black"/>
                </a:solidFill>
                <a:latin typeface="Calibri"/>
              </a:rPr>
              <a:t>年高出</a:t>
            </a:r>
            <a:r>
              <a:rPr lang="en-US" altLang="zh-CN" sz="1476" dirty="0">
                <a:solidFill>
                  <a:prstClr val="black"/>
                </a:solidFill>
                <a:latin typeface="Calibri"/>
              </a:rPr>
              <a:t>54%</a:t>
            </a:r>
            <a:r>
              <a:rPr lang="zh-CN" altLang="en-US" sz="1476" dirty="0">
                <a:solidFill>
                  <a:prstClr val="black"/>
                </a:solidFill>
                <a:latin typeface="Calibri"/>
              </a:rPr>
              <a:t>。岑溪中林培育的林木自</a:t>
            </a:r>
            <a:r>
              <a:rPr lang="en-US" altLang="zh-CN" sz="1476" dirty="0">
                <a:solidFill>
                  <a:prstClr val="black"/>
                </a:solidFill>
                <a:latin typeface="Calibri"/>
              </a:rPr>
              <a:t>2010</a:t>
            </a:r>
            <a:r>
              <a:rPr lang="zh-CN" altLang="en-US" sz="1476" dirty="0">
                <a:solidFill>
                  <a:prstClr val="black"/>
                </a:solidFill>
                <a:latin typeface="Calibri"/>
              </a:rPr>
              <a:t>年开始采伐，至</a:t>
            </a:r>
            <a:r>
              <a:rPr lang="en-US" altLang="zh-CN" sz="1476" dirty="0">
                <a:solidFill>
                  <a:prstClr val="black"/>
                </a:solidFill>
                <a:latin typeface="Calibri"/>
              </a:rPr>
              <a:t>2018</a:t>
            </a:r>
            <a:r>
              <a:rPr lang="zh-CN" altLang="en-US" sz="1476" dirty="0">
                <a:solidFill>
                  <a:prstClr val="black"/>
                </a:solidFill>
                <a:latin typeface="Calibri"/>
              </a:rPr>
              <a:t>年止，公司共采伐、销售林木</a:t>
            </a:r>
            <a:r>
              <a:rPr lang="en-US" altLang="zh-CN" sz="1476" dirty="0">
                <a:solidFill>
                  <a:prstClr val="black"/>
                </a:solidFill>
                <a:latin typeface="Calibri"/>
              </a:rPr>
              <a:t>7.1</a:t>
            </a:r>
            <a:r>
              <a:rPr lang="zh-CN" altLang="en-US" sz="1476" dirty="0">
                <a:solidFill>
                  <a:prstClr val="black"/>
                </a:solidFill>
                <a:latin typeface="Calibri"/>
              </a:rPr>
              <a:t>万亩，消耗蓄积</a:t>
            </a:r>
            <a:r>
              <a:rPr lang="en-US" altLang="zh-CN" sz="1476" dirty="0">
                <a:solidFill>
                  <a:prstClr val="black"/>
                </a:solidFill>
                <a:latin typeface="Calibri"/>
              </a:rPr>
              <a:t>67</a:t>
            </a:r>
            <a:r>
              <a:rPr lang="zh-CN" altLang="en-US" sz="1476" dirty="0">
                <a:solidFill>
                  <a:prstClr val="black"/>
                </a:solidFill>
                <a:latin typeface="Calibri"/>
              </a:rPr>
              <a:t>万ｍ</a:t>
            </a:r>
            <a:r>
              <a:rPr lang="en-US" altLang="zh-CN" sz="1476" dirty="0">
                <a:solidFill>
                  <a:prstClr val="black"/>
                </a:solidFill>
                <a:latin typeface="Calibri"/>
              </a:rPr>
              <a:t>³</a:t>
            </a:r>
            <a:r>
              <a:rPr lang="zh-CN" altLang="en-US" sz="1476" dirty="0">
                <a:solidFill>
                  <a:prstClr val="black"/>
                </a:solidFill>
                <a:latin typeface="Calibri"/>
              </a:rPr>
              <a:t>；实现主营业务收入共</a:t>
            </a:r>
            <a:r>
              <a:rPr lang="en-US" altLang="zh-CN" sz="1476" dirty="0">
                <a:solidFill>
                  <a:prstClr val="black"/>
                </a:solidFill>
                <a:latin typeface="Calibri"/>
              </a:rPr>
              <a:t>1.8</a:t>
            </a:r>
            <a:r>
              <a:rPr lang="zh-CN" altLang="en-US" sz="1476" dirty="0">
                <a:solidFill>
                  <a:prstClr val="black"/>
                </a:solidFill>
                <a:latin typeface="Calibri"/>
              </a:rPr>
              <a:t>亿元，实现利润共</a:t>
            </a:r>
            <a:r>
              <a:rPr lang="en-US" altLang="zh-CN" sz="1476" dirty="0">
                <a:solidFill>
                  <a:prstClr val="black"/>
                </a:solidFill>
                <a:latin typeface="Calibri"/>
              </a:rPr>
              <a:t>5926</a:t>
            </a:r>
            <a:r>
              <a:rPr lang="zh-CN" altLang="en-US" sz="1476" dirty="0">
                <a:solidFill>
                  <a:prstClr val="black"/>
                </a:solidFill>
                <a:latin typeface="Calibri"/>
              </a:rPr>
              <a:t>万元。公司森林培育已进入健康、可持续发展期。</a:t>
            </a:r>
          </a:p>
        </p:txBody>
      </p:sp>
      <p:pic>
        <p:nvPicPr>
          <p:cNvPr id="6" name="图片 5"/>
          <p:cNvPicPr>
            <a:picLocks noChangeAspect="1"/>
          </p:cNvPicPr>
          <p:nvPr/>
        </p:nvPicPr>
        <p:blipFill>
          <a:blip r:embed="rId4"/>
          <a:stretch>
            <a:fillRect/>
          </a:stretch>
        </p:blipFill>
        <p:spPr>
          <a:xfrm>
            <a:off x="9808034" y="3976365"/>
            <a:ext cx="2370724" cy="2696037"/>
          </a:xfrm>
          <a:prstGeom prst="rect">
            <a:avLst/>
          </a:prstGeom>
        </p:spPr>
      </p:pic>
    </p:spTree>
    <p:extLst>
      <p:ext uri="{BB962C8B-B14F-4D97-AF65-F5344CB8AC3E}">
        <p14:creationId xmlns:p14="http://schemas.microsoft.com/office/powerpoint/2010/main" val="39158765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Effect transition="in" filter="fade">
                                      <p:cBhvr>
                                        <p:cTn id="28" dur="500"/>
                                        <p:tgtEl>
                                          <p:spTgt spid="46"/>
                                        </p:tgtEl>
                                      </p:cBhvr>
                                    </p:animEffect>
                                  </p:childTnLst>
                                </p:cTn>
                              </p:par>
                            </p:childTnLst>
                          </p:cTn>
                        </p:par>
                        <p:par>
                          <p:cTn id="29" fill="hold">
                            <p:stCondLst>
                              <p:cond delay="1500"/>
                            </p:stCondLst>
                            <p:childTnLst>
                              <p:par>
                                <p:cTn id="30" presetID="2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edge">
                                      <p:cBhvr>
                                        <p:cTn id="32" dur="500"/>
                                        <p:tgtEl>
                                          <p:spTgt spid="47"/>
                                        </p:tgtEl>
                                      </p:cBhvr>
                                    </p:animEffect>
                                  </p:childTnLst>
                                </p:cTn>
                              </p:par>
                              <p:par>
                                <p:cTn id="33" presetID="42"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7" grpId="0" bldLvl="0" animBg="1"/>
      <p:bldP spid="46" grpId="0" bldLvl="0" animBg="1"/>
      <p:bldP spid="2" grpId="0"/>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23164" y="1528093"/>
            <a:ext cx="11613761" cy="4509691"/>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grpSp>
      <p:sp>
        <p:nvSpPr>
          <p:cNvPr id="2" name="矩形 1"/>
          <p:cNvSpPr/>
          <p:nvPr/>
        </p:nvSpPr>
        <p:spPr>
          <a:xfrm>
            <a:off x="1543570" y="3134866"/>
            <a:ext cx="10081120" cy="1569660"/>
          </a:xfrm>
          <a:prstGeom prst="rect">
            <a:avLst/>
          </a:prstGeom>
          <a:solidFill>
            <a:schemeClr val="bg1">
              <a:alpha val="73000"/>
            </a:schemeClr>
          </a:solidFill>
          <a:scene3d>
            <a:camera prst="orthographicFront"/>
            <a:lightRig rig="threePt" dir="t"/>
          </a:scene3d>
          <a:sp3d>
            <a:bevelT/>
          </a:sp3d>
        </p:spPr>
        <p:txBody>
          <a:bodyPr wrap="square">
            <a:spAutoFit/>
          </a:bodyPr>
          <a:lstStyle/>
          <a:p>
            <a:pPr algn="just" defTabSz="964326" fontAlgn="auto">
              <a:lnSpc>
                <a:spcPct val="150000"/>
              </a:lnSpc>
              <a:spcBef>
                <a:spcPts val="0"/>
              </a:spcBef>
              <a:spcAft>
                <a:spcPts val="0"/>
              </a:spcAft>
            </a:pPr>
            <a:r>
              <a:rPr lang="zh-CN" altLang="en-US" sz="1600" dirty="0" smtClean="0">
                <a:solidFill>
                  <a:schemeClr val="bg1"/>
                </a:solidFill>
                <a:latin typeface="微软雅黑" panose="020B0503020204020204" pitchFamily="34" charset="-122"/>
                <a:ea typeface="微软雅黑" panose="020B0503020204020204" pitchFamily="34" charset="-122"/>
              </a:rPr>
              <a:t>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工作从</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领导小组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开始，</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然后由上而下的逐级确定目标。根据岑溪中林实际制定了与其组织结构相吻合的目标，使每个部门都有明确的目标，每个目标都有人明确负责。简单分类，可分为定性和定量两大目标体系，各目标体系分有较为详细的分目标。如定性目标体系有年度经济效益逐年稳步增长、管理和改革起到一定示范作用等；定量目标体系有平均年生长量目标、期末核算利润目标等。</a:t>
            </a:r>
          </a:p>
        </p:txBody>
      </p:sp>
      <p:sp>
        <p:nvSpPr>
          <p:cNvPr id="3" name="矩形 2"/>
          <p:cNvSpPr/>
          <p:nvPr/>
        </p:nvSpPr>
        <p:spPr>
          <a:xfrm>
            <a:off x="118389" y="640340"/>
            <a:ext cx="7975260"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（二）“岑溪模式”下的营林全过程管理</a:t>
            </a:r>
          </a:p>
        </p:txBody>
      </p:sp>
      <p:sp>
        <p:nvSpPr>
          <p:cNvPr id="8" name="矩形 7"/>
          <p:cNvSpPr/>
          <p:nvPr/>
        </p:nvSpPr>
        <p:spPr>
          <a:xfrm>
            <a:off x="1172791" y="2414786"/>
            <a:ext cx="2661335" cy="429861"/>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smtClean="0">
                <a:solidFill>
                  <a:schemeClr val="bg1"/>
                </a:solidFill>
                <a:effectLst>
                  <a:reflection blurRad="6350" stA="55000" endA="300" endPos="45500" dir="5400000" sy="-100000" algn="bl" rotWithShape="0"/>
                </a:effectLst>
                <a:latin typeface="微软雅黑"/>
                <a:ea typeface="微软雅黑"/>
              </a:rPr>
              <a:t>1</a:t>
            </a:r>
            <a:r>
              <a:rPr lang="zh-CN" altLang="en-US" sz="2000" b="1" dirty="0" smtClean="0">
                <a:solidFill>
                  <a:schemeClr val="bg1"/>
                </a:solidFill>
                <a:effectLst>
                  <a:reflection blurRad="6350" stA="55000" endA="300" endPos="45500" dir="5400000" sy="-100000" algn="bl" rotWithShape="0"/>
                </a:effectLst>
                <a:latin typeface="微软雅黑"/>
                <a:ea typeface="微软雅黑"/>
              </a:rPr>
              <a:t>、建立</a:t>
            </a:r>
            <a:r>
              <a:rPr lang="zh-CN" altLang="en-US" sz="2000" b="1" dirty="0">
                <a:solidFill>
                  <a:schemeClr val="bg1"/>
                </a:solidFill>
                <a:effectLst>
                  <a:reflection blurRad="6350" stA="55000" endA="300" endPos="45500" dir="5400000" sy="-100000" algn="bl" rotWithShape="0"/>
                </a:effectLst>
                <a:latin typeface="微软雅黑"/>
                <a:ea typeface="微软雅黑"/>
              </a:rPr>
              <a:t>目标体系</a:t>
            </a:r>
            <a:endParaRPr lang="zh-CN" altLang="en-US" sz="2000" dirty="0">
              <a:solidFill>
                <a:schemeClr val="bg1"/>
              </a:solidFill>
              <a:effectLst>
                <a:reflection blurRad="6350" stA="55000" endA="300" endPos="45500" dir="5400000" sy="-100000" algn="bl" rotWithShape="0"/>
              </a:effectLst>
              <a:latin typeface="Arial"/>
              <a:ea typeface="微软雅黑"/>
            </a:endParaRPr>
          </a:p>
        </p:txBody>
      </p:sp>
    </p:spTree>
    <p:extLst>
      <p:ext uri="{BB962C8B-B14F-4D97-AF65-F5344CB8AC3E}">
        <p14:creationId xmlns:p14="http://schemas.microsoft.com/office/powerpoint/2010/main" val="18302314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0"/>
            <a:ext cx="12858044" cy="72326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a:solidFill>
                <a:srgbClr val="FFFFFF"/>
              </a:solidFill>
              <a:latin typeface="Arial"/>
              <a:ea typeface="微软雅黑"/>
            </a:endParaRPr>
          </a:p>
        </p:txBody>
      </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892" b="15892"/>
          <a:stretch>
            <a:fillRect/>
          </a:stretch>
        </p:blipFill>
        <p:spPr/>
      </p:pic>
      <p:sp>
        <p:nvSpPr>
          <p:cNvPr id="3" name="矩形 2"/>
          <p:cNvSpPr/>
          <p:nvPr/>
        </p:nvSpPr>
        <p:spPr>
          <a:xfrm>
            <a:off x="663346" y="666760"/>
            <a:ext cx="11532059" cy="5899130"/>
          </a:xfrm>
          <a:prstGeom prst="rect">
            <a:avLst/>
          </a:prstGeom>
          <a:solidFill>
            <a:schemeClr val="tx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dirty="0">
              <a:solidFill>
                <a:srgbClr val="000000">
                  <a:lumMod val="85000"/>
                  <a:lumOff val="15000"/>
                </a:srgbClr>
              </a:solidFill>
              <a:latin typeface="Arial"/>
              <a:ea typeface="微软雅黑"/>
            </a:endParaRPr>
          </a:p>
        </p:txBody>
      </p:sp>
      <p:sp>
        <p:nvSpPr>
          <p:cNvPr id="26" name="矩形 25"/>
          <p:cNvSpPr/>
          <p:nvPr/>
        </p:nvSpPr>
        <p:spPr>
          <a:xfrm>
            <a:off x="1286480" y="1271431"/>
            <a:ext cx="5290215" cy="430374"/>
          </a:xfrm>
          <a:prstGeom prst="rect">
            <a:avLst/>
          </a:prstGeom>
        </p:spPr>
        <p:txBody>
          <a:bodyPr wrap="square">
            <a:spAutoFit/>
            <a:scene3d>
              <a:camera prst="orthographicFront"/>
              <a:lightRig rig="threePt" dir="t"/>
            </a:scene3d>
            <a:sp3d contourW="25400"/>
          </a:bodyPr>
          <a:lstStyle/>
          <a:p>
            <a:pPr algn="just" defTabSz="964326" fontAlgn="auto">
              <a:lnSpc>
                <a:spcPct val="120000"/>
              </a:lnSpc>
              <a:spcBef>
                <a:spcPts val="0"/>
              </a:spcBef>
              <a:spcAft>
                <a:spcPts val="0"/>
              </a:spcAft>
            </a:pPr>
            <a:r>
              <a:rPr lang="en-US" altLang="zh-CN" sz="2000" b="1" dirty="0">
                <a:solidFill>
                  <a:schemeClr val="tx1">
                    <a:lumMod val="75000"/>
                    <a:lumOff val="25000"/>
                  </a:schemeClr>
                </a:solidFill>
                <a:effectLst>
                  <a:reflection blurRad="6350" stA="55000" endA="300" endPos="45500" dir="5400000" sy="-100000" algn="bl" rotWithShape="0"/>
                </a:effectLst>
                <a:latin typeface="微软雅黑"/>
                <a:ea typeface="微软雅黑"/>
              </a:rPr>
              <a:t>2.1</a:t>
            </a:r>
            <a:r>
              <a:rPr lang="zh-CN" altLang="zh-CN" sz="2000" b="1" dirty="0">
                <a:solidFill>
                  <a:schemeClr val="tx1">
                    <a:lumMod val="75000"/>
                    <a:lumOff val="25000"/>
                  </a:schemeClr>
                </a:solidFill>
                <a:effectLst>
                  <a:reflection blurRad="6350" stA="55000" endA="300" endPos="45500" dir="5400000" sy="-100000" algn="bl" rotWithShape="0"/>
                </a:effectLst>
                <a:latin typeface="微软雅黑"/>
                <a:ea typeface="微软雅黑"/>
              </a:rPr>
              <a:t>营林</a:t>
            </a:r>
            <a:r>
              <a:rPr lang="zh-CN" altLang="zh-CN" sz="2000" b="1" dirty="0" smtClean="0">
                <a:solidFill>
                  <a:schemeClr val="tx1">
                    <a:lumMod val="75000"/>
                    <a:lumOff val="25000"/>
                  </a:schemeClr>
                </a:solidFill>
                <a:effectLst>
                  <a:reflection blurRad="6350" stA="55000" endA="300" endPos="45500" dir="5400000" sy="-100000" algn="bl" rotWithShape="0"/>
                </a:effectLst>
                <a:latin typeface="微软雅黑"/>
                <a:ea typeface="微软雅黑"/>
              </a:rPr>
              <a:t>生产</a:t>
            </a:r>
            <a:endParaRPr lang="zh-CN" altLang="zh-CN" sz="2000" b="1" dirty="0">
              <a:solidFill>
                <a:schemeClr val="tx1">
                  <a:lumMod val="75000"/>
                  <a:lumOff val="25000"/>
                </a:schemeClr>
              </a:solidFill>
              <a:effectLst>
                <a:reflection blurRad="6350" stA="55000" endA="300" endPos="45500" dir="5400000" sy="-100000" algn="bl" rotWithShape="0"/>
              </a:effectLst>
              <a:latin typeface="微软雅黑"/>
              <a:ea typeface="微软雅黑"/>
            </a:endParaRPr>
          </a:p>
        </p:txBody>
      </p:sp>
      <p:sp>
        <p:nvSpPr>
          <p:cNvPr id="27" name="矩形 26"/>
          <p:cNvSpPr/>
          <p:nvPr/>
        </p:nvSpPr>
        <p:spPr>
          <a:xfrm>
            <a:off x="5205239" y="4029711"/>
            <a:ext cx="6580940" cy="1569660"/>
          </a:xfrm>
          <a:prstGeom prst="rect">
            <a:avLst/>
          </a:prstGeom>
        </p:spPr>
        <p:txBody>
          <a:bodyPr wrap="square">
            <a:spAutoFit/>
          </a:bodyPr>
          <a:lstStyle/>
          <a:p>
            <a:pPr>
              <a:lnSpc>
                <a:spcPct val="150000"/>
              </a:lnSpc>
            </a:pPr>
            <a:r>
              <a:rPr lang="en-US" altLang="zh-CN" sz="1600" dirty="0" smtClean="0">
                <a:solidFill>
                  <a:schemeClr val="tx1">
                    <a:lumMod val="75000"/>
                    <a:lumOff val="25000"/>
                  </a:schemeClr>
                </a:solidFill>
                <a:effectLst>
                  <a:reflection blurRad="6350" stA="55000" endA="300" endPos="45500" dir="5400000" sy="-100000" algn="bl" rotWithShape="0"/>
                </a:effectLst>
                <a:latin typeface="微软雅黑"/>
                <a:ea typeface="微软雅黑"/>
              </a:rPr>
              <a:t>       </a:t>
            </a:r>
            <a:r>
              <a:rPr lang="zh-CN" altLang="zh-CN" sz="1600" dirty="0" smtClean="0">
                <a:solidFill>
                  <a:schemeClr val="tx1">
                    <a:lumMod val="75000"/>
                    <a:lumOff val="25000"/>
                  </a:schemeClr>
                </a:solidFill>
                <a:effectLst>
                  <a:reflection blurRad="6350" stA="55000" endA="300" endPos="45500" dir="5400000" sy="-100000" algn="bl" rotWithShape="0"/>
                </a:effectLst>
                <a:latin typeface="微软雅黑"/>
                <a:ea typeface="微软雅黑"/>
              </a:rPr>
              <a:t>综合</a:t>
            </a:r>
            <a:r>
              <a:rPr lang="zh-CN" altLang="zh-CN" sz="1600" dirty="0">
                <a:solidFill>
                  <a:schemeClr val="tx1">
                    <a:lumMod val="75000"/>
                    <a:lumOff val="25000"/>
                  </a:schemeClr>
                </a:solidFill>
                <a:effectLst>
                  <a:reflection blurRad="6350" stA="55000" endA="300" endPos="45500" dir="5400000" sy="-100000" algn="bl" rotWithShape="0"/>
                </a:effectLst>
                <a:latin typeface="微软雅黑"/>
                <a:ea typeface="微软雅黑"/>
              </a:rPr>
              <a:t>考虑各工区及小班的立地条件、林木生长状况、采伐资源的分布情况及当地加工厂的特点，优良搭配，按树种、蓄积定价的策略安排各年度的采伐，每年木材采伐消耗蓄积不高于全年生长量，保证林木越采越多，越采越好，实现资源的稳步增长。</a:t>
            </a:r>
          </a:p>
        </p:txBody>
      </p:sp>
      <p:sp>
        <p:nvSpPr>
          <p:cNvPr id="4" name="矩形 3"/>
          <p:cNvSpPr/>
          <p:nvPr/>
        </p:nvSpPr>
        <p:spPr>
          <a:xfrm>
            <a:off x="1286480" y="1744117"/>
            <a:ext cx="6429375" cy="1569660"/>
          </a:xfrm>
          <a:prstGeom prst="rect">
            <a:avLst/>
          </a:prstGeom>
        </p:spPr>
        <p:txBody>
          <a:bodyPr>
            <a:spAutoFit/>
          </a:bodyPr>
          <a:lstStyle/>
          <a:p>
            <a:pPr>
              <a:lnSpc>
                <a:spcPct val="150000"/>
              </a:lnSpc>
            </a:pPr>
            <a:r>
              <a:rPr lang="en-US" altLang="zh-CN" sz="1600" dirty="0" smtClean="0">
                <a:solidFill>
                  <a:schemeClr val="tx1">
                    <a:lumMod val="75000"/>
                    <a:lumOff val="25000"/>
                  </a:schemeClr>
                </a:solidFill>
                <a:effectLst>
                  <a:reflection blurRad="6350" stA="55000" endA="300" endPos="45500" dir="5400000" sy="-100000" algn="bl" rotWithShape="0"/>
                </a:effectLst>
                <a:latin typeface="微软雅黑"/>
                <a:ea typeface="微软雅黑"/>
              </a:rPr>
              <a:t>       </a:t>
            </a:r>
            <a:r>
              <a:rPr lang="zh-CN" altLang="zh-CN" sz="1600" dirty="0" smtClean="0">
                <a:solidFill>
                  <a:schemeClr val="tx1">
                    <a:lumMod val="75000"/>
                    <a:lumOff val="25000"/>
                  </a:schemeClr>
                </a:solidFill>
                <a:effectLst>
                  <a:reflection blurRad="6350" stA="55000" endA="300" endPos="45500" dir="5400000" sy="-100000" algn="bl" rotWithShape="0"/>
                </a:effectLst>
                <a:latin typeface="微软雅黑"/>
                <a:ea typeface="微软雅黑"/>
              </a:rPr>
              <a:t>科学技术</a:t>
            </a:r>
            <a:r>
              <a:rPr lang="zh-CN" altLang="zh-CN" sz="1600" dirty="0">
                <a:solidFill>
                  <a:schemeClr val="tx1">
                    <a:lumMod val="75000"/>
                    <a:lumOff val="25000"/>
                  </a:schemeClr>
                </a:solidFill>
                <a:effectLst>
                  <a:reflection blurRad="6350" stA="55000" endA="300" endPos="45500" dir="5400000" sy="-100000" algn="bl" rotWithShape="0"/>
                </a:effectLst>
                <a:latin typeface="微软雅黑"/>
                <a:ea typeface="微软雅黑"/>
              </a:rPr>
              <a:t>是第一生产力，为此岑溪中林自建设之初，就在营林管理上下足工夫，以科学技术指导营林生产，切实保证实现各项营林生长指标。整个营林过程大致包括以下流程：林地整改、选用并推广优良无性系新品种、林地灭草、合理施肥、萌芽林管护等。</a:t>
            </a:r>
            <a:endParaRPr lang="zh-CN" altLang="en-US" sz="1600" dirty="0">
              <a:solidFill>
                <a:schemeClr val="tx1">
                  <a:lumMod val="75000"/>
                  <a:lumOff val="25000"/>
                </a:schemeClr>
              </a:solidFill>
            </a:endParaRPr>
          </a:p>
        </p:txBody>
      </p:sp>
      <p:sp>
        <p:nvSpPr>
          <p:cNvPr id="5" name="矩形 4"/>
          <p:cNvSpPr/>
          <p:nvPr/>
        </p:nvSpPr>
        <p:spPr>
          <a:xfrm>
            <a:off x="9993251" y="3616325"/>
            <a:ext cx="1601721" cy="430374"/>
          </a:xfrm>
          <a:prstGeom prst="rect">
            <a:avLst/>
          </a:prstGeom>
        </p:spPr>
        <p:txBody>
          <a:bodyPr wrap="square">
            <a:spAutoFit/>
            <a:scene3d>
              <a:camera prst="orthographicFront"/>
              <a:lightRig rig="threePt" dir="t"/>
            </a:scene3d>
            <a:sp3d contourW="25400"/>
          </a:bodyPr>
          <a:lstStyle/>
          <a:p>
            <a:pPr algn="just" defTabSz="964326" fontAlgn="auto">
              <a:lnSpc>
                <a:spcPct val="120000"/>
              </a:lnSpc>
              <a:spcBef>
                <a:spcPts val="0"/>
              </a:spcBef>
              <a:spcAft>
                <a:spcPts val="0"/>
              </a:spcAft>
            </a:pPr>
            <a:r>
              <a:rPr lang="en-US" altLang="zh-CN" sz="2000" b="1" dirty="0">
                <a:solidFill>
                  <a:schemeClr val="tx1">
                    <a:lumMod val="75000"/>
                    <a:lumOff val="25000"/>
                  </a:schemeClr>
                </a:solidFill>
                <a:effectLst>
                  <a:reflection blurRad="6350" stA="55000" endA="300" endPos="45500" dir="5400000" sy="-100000" algn="bl" rotWithShape="0"/>
                </a:effectLst>
                <a:latin typeface="微软雅黑"/>
                <a:ea typeface="微软雅黑"/>
              </a:rPr>
              <a:t>2.2</a:t>
            </a:r>
            <a:r>
              <a:rPr lang="zh-CN" altLang="zh-CN" sz="2000" b="1" dirty="0">
                <a:solidFill>
                  <a:schemeClr val="tx1">
                    <a:lumMod val="75000"/>
                    <a:lumOff val="25000"/>
                  </a:schemeClr>
                </a:solidFill>
                <a:effectLst>
                  <a:reflection blurRad="6350" stA="55000" endA="300" endPos="45500" dir="5400000" sy="-100000" algn="bl" rotWithShape="0"/>
                </a:effectLst>
                <a:latin typeface="微软雅黑"/>
                <a:ea typeface="微软雅黑"/>
              </a:rPr>
              <a:t>木材生产</a:t>
            </a:r>
          </a:p>
        </p:txBody>
      </p:sp>
      <p:sp>
        <p:nvSpPr>
          <p:cNvPr id="9" name="矩形 8"/>
          <p:cNvSpPr/>
          <p:nvPr/>
        </p:nvSpPr>
        <p:spPr>
          <a:xfrm>
            <a:off x="1541595" y="752959"/>
            <a:ext cx="2661335" cy="497316"/>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400" b="1" dirty="0" smtClean="0">
                <a:solidFill>
                  <a:schemeClr val="bg1"/>
                </a:solidFill>
                <a:effectLst>
                  <a:reflection blurRad="6350" stA="55000" endA="300" endPos="45500" dir="5400000" sy="-100000" algn="bl" rotWithShape="0"/>
                </a:effectLst>
                <a:latin typeface="微软雅黑"/>
                <a:ea typeface="微软雅黑"/>
              </a:rPr>
              <a:t>2</a:t>
            </a:r>
            <a:r>
              <a:rPr lang="zh-CN" altLang="en-US" sz="2400" b="1" dirty="0" smtClean="0">
                <a:solidFill>
                  <a:schemeClr val="bg1"/>
                </a:solidFill>
                <a:effectLst>
                  <a:reflection blurRad="6350" stA="55000" endA="300" endPos="45500" dir="5400000" sy="-100000" algn="bl" rotWithShape="0"/>
                </a:effectLst>
                <a:latin typeface="微软雅黑"/>
                <a:ea typeface="微软雅黑"/>
              </a:rPr>
              <a:t>、组织</a:t>
            </a:r>
            <a:r>
              <a:rPr lang="zh-CN" altLang="en-US" sz="2400" b="1" dirty="0">
                <a:solidFill>
                  <a:schemeClr val="bg1"/>
                </a:solidFill>
                <a:effectLst>
                  <a:reflection blurRad="6350" stA="55000" endA="300" endPos="45500" dir="5400000" sy="-100000" algn="bl" rotWithShape="0"/>
                </a:effectLst>
                <a:latin typeface="微软雅黑"/>
                <a:ea typeface="微软雅黑"/>
              </a:rPr>
              <a:t>实施</a:t>
            </a:r>
            <a:endParaRPr lang="zh-CN" altLang="en-US" sz="2400" dirty="0">
              <a:solidFill>
                <a:schemeClr val="bg1"/>
              </a:solidFill>
              <a:effectLst>
                <a:reflection blurRad="6350" stA="55000" endA="300" endPos="45500" dir="5400000" sy="-100000" algn="bl" rotWithShape="0"/>
              </a:effectLst>
              <a:latin typeface="Arial"/>
              <a:ea typeface="微软雅黑"/>
            </a:endParaRPr>
          </a:p>
        </p:txBody>
      </p:sp>
      <p:cxnSp>
        <p:nvCxnSpPr>
          <p:cNvPr id="10" name="直接连接符 9"/>
          <p:cNvCxnSpPr/>
          <p:nvPr/>
        </p:nvCxnSpPr>
        <p:spPr>
          <a:xfrm>
            <a:off x="1172035" y="1024037"/>
            <a:ext cx="721592" cy="0"/>
          </a:xfrm>
          <a:prstGeom prst="line">
            <a:avLst/>
          </a:prstGeom>
          <a:ln w="19050" cap="rnd">
            <a:solidFill>
              <a:schemeClr val="accent4"/>
            </a:solidFill>
            <a:round/>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52062" y="1024037"/>
            <a:ext cx="721592" cy="0"/>
          </a:xfrm>
          <a:prstGeom prst="line">
            <a:avLst/>
          </a:prstGeom>
          <a:ln w="19050" cap="rnd">
            <a:solidFill>
              <a:schemeClr val="accent4"/>
            </a:solidFill>
            <a:round/>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a:stretch>
            <a:fillRect/>
          </a:stretch>
        </p:blipFill>
        <p:spPr>
          <a:xfrm>
            <a:off x="8020265" y="1083927"/>
            <a:ext cx="3142220" cy="2388101"/>
          </a:xfrm>
          <a:prstGeom prst="rect">
            <a:avLst/>
          </a:prstGeom>
        </p:spPr>
      </p:pic>
      <p:pic>
        <p:nvPicPr>
          <p:cNvPr id="8" name="图片 7"/>
          <p:cNvPicPr>
            <a:picLocks noChangeAspect="1"/>
          </p:cNvPicPr>
          <p:nvPr/>
        </p:nvPicPr>
        <p:blipFill>
          <a:blip r:embed="rId5"/>
          <a:stretch>
            <a:fillRect/>
          </a:stretch>
        </p:blipFill>
        <p:spPr>
          <a:xfrm>
            <a:off x="3283608" y="3356089"/>
            <a:ext cx="1730424" cy="2270613"/>
          </a:xfrm>
          <a:prstGeom prst="rect">
            <a:avLst/>
          </a:prstGeom>
        </p:spPr>
      </p:pic>
      <p:pic>
        <p:nvPicPr>
          <p:cNvPr id="12" name="图片 11"/>
          <p:cNvPicPr>
            <a:picLocks noChangeAspect="1"/>
          </p:cNvPicPr>
          <p:nvPr/>
        </p:nvPicPr>
        <p:blipFill>
          <a:blip r:embed="rId6"/>
          <a:stretch>
            <a:fillRect/>
          </a:stretch>
        </p:blipFill>
        <p:spPr>
          <a:xfrm>
            <a:off x="1604839" y="3353941"/>
            <a:ext cx="1678612" cy="2272761"/>
          </a:xfrm>
          <a:prstGeom prst="rect">
            <a:avLst/>
          </a:prstGeom>
        </p:spPr>
      </p:pic>
    </p:spTree>
    <p:extLst>
      <p:ext uri="{BB962C8B-B14F-4D97-AF65-F5344CB8AC3E}">
        <p14:creationId xmlns:p14="http://schemas.microsoft.com/office/powerpoint/2010/main" val="3035744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127135" y="1636722"/>
            <a:ext cx="4893423" cy="4892754"/>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5" name="矩形 4"/>
          <p:cNvSpPr/>
          <p:nvPr/>
        </p:nvSpPr>
        <p:spPr>
          <a:xfrm>
            <a:off x="5858464" y="1937951"/>
            <a:ext cx="6080114" cy="4060329"/>
          </a:xfrm>
          <a:prstGeom prst="rect">
            <a:avLst/>
          </a:prstGeom>
          <a:blipFill rotWithShape="1">
            <a:blip r:embed="rId3"/>
            <a:stretch>
              <a:fillRect l="-1000"/>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16" name="矩形 15"/>
          <p:cNvSpPr/>
          <p:nvPr/>
        </p:nvSpPr>
        <p:spPr>
          <a:xfrm>
            <a:off x="858210" y="2513439"/>
            <a:ext cx="5987196" cy="2922864"/>
          </a:xfrm>
          <a:prstGeom prst="rect">
            <a:avLst/>
          </a:prstGeom>
          <a:solidFill>
            <a:schemeClr val="accent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3" name="矩形 2"/>
          <p:cNvSpPr/>
          <p:nvPr/>
        </p:nvSpPr>
        <p:spPr>
          <a:xfrm>
            <a:off x="931614" y="1747976"/>
            <a:ext cx="2072306"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effectLst>
                  <a:reflection blurRad="6350" stA="55000" endA="300" endPos="45500" dir="5400000" sy="-100000" algn="bl" rotWithShape="0"/>
                </a:effectLst>
                <a:latin typeface="微软雅黑"/>
                <a:ea typeface="微软雅黑"/>
              </a:rPr>
              <a:t>2.3</a:t>
            </a:r>
            <a:r>
              <a:rPr lang="zh-CN" altLang="en-US" sz="2000" b="1" dirty="0">
                <a:effectLst>
                  <a:reflection blurRad="6350" stA="55000" endA="300" endPos="45500" dir="5400000" sy="-100000" algn="bl" rotWithShape="0"/>
                </a:effectLst>
                <a:latin typeface="微软雅黑"/>
                <a:ea typeface="微软雅黑"/>
              </a:rPr>
              <a:t>成本控制</a:t>
            </a:r>
          </a:p>
        </p:txBody>
      </p:sp>
      <p:sp>
        <p:nvSpPr>
          <p:cNvPr id="9" name="矩形 8"/>
          <p:cNvSpPr/>
          <p:nvPr/>
        </p:nvSpPr>
        <p:spPr>
          <a:xfrm>
            <a:off x="931614" y="2636043"/>
            <a:ext cx="5840389" cy="2677656"/>
          </a:xfrm>
          <a:prstGeom prst="rect">
            <a:avLst/>
          </a:prstGeom>
        </p:spPr>
        <p:txBody>
          <a:bodyPr wrap="square">
            <a:spAutoFit/>
          </a:bodyPr>
          <a:lstStyle/>
          <a:p>
            <a:pPr indent="375016" algn="just" defTabSz="964326" fontAlgn="auto">
              <a:lnSpc>
                <a:spcPct val="150000"/>
              </a:lnSpc>
              <a:spcBef>
                <a:spcPts val="0"/>
              </a:spcBef>
              <a:spcAft>
                <a:spcPts val="0"/>
              </a:spcAft>
            </a:pPr>
            <a:r>
              <a:rPr lang="zh-CN" altLang="zh-CN" sz="1600" kern="100" dirty="0" smtClean="0">
                <a:solidFill>
                  <a:prstClr val="black"/>
                </a:solidFill>
                <a:latin typeface="等线" panose="02010600030101010101" pitchFamily="2" charset="-122"/>
                <a:ea typeface="仿宋" panose="02010609060101010101" pitchFamily="49" charset="-122"/>
                <a:cs typeface="Times New Roman" panose="02020603050405020304" pitchFamily="18" charset="0"/>
              </a:rPr>
              <a:t>岑溪</a:t>
            </a:r>
            <a:r>
              <a:rPr lang="zh-CN" altLang="zh-CN" sz="1600" kern="100" dirty="0">
                <a:solidFill>
                  <a:prstClr val="black"/>
                </a:solidFill>
                <a:latin typeface="等线" panose="02010600030101010101" pitchFamily="2" charset="-122"/>
                <a:ea typeface="仿宋" panose="02010609060101010101" pitchFamily="49" charset="-122"/>
                <a:cs typeface="Times New Roman" panose="02020603050405020304" pitchFamily="18" charset="0"/>
              </a:rPr>
              <a:t>中林将目标管理全面引入林业工程建设项目，综合运用了目标管理手段，强调根据目标进行全面、系统的管理。</a:t>
            </a:r>
            <a:endParaRPr lang="zh-CN" altLang="zh-CN" sz="1600" kern="100" dirty="0">
              <a:solidFill>
                <a:prstClr val="black"/>
              </a:solidFill>
              <a:latin typeface="等线" panose="02010600030101010101" pitchFamily="2" charset="-122"/>
              <a:ea typeface="等线" panose="02010600030101010101" pitchFamily="2" charset="-122"/>
              <a:cs typeface="Times New Roman" panose="02020603050405020304" pitchFamily="18" charset="0"/>
            </a:endParaRPr>
          </a:p>
          <a:p>
            <a:pPr indent="375016" algn="just" defTabSz="964326" fontAlgn="auto">
              <a:lnSpc>
                <a:spcPct val="150000"/>
              </a:lnSpc>
              <a:spcBef>
                <a:spcPts val="0"/>
              </a:spcBef>
              <a:spcAft>
                <a:spcPts val="0"/>
              </a:spcAft>
            </a:pPr>
            <a:r>
              <a:rPr lang="en-US" altLang="zh-CN" sz="1600" b="1" kern="100" dirty="0">
                <a:solidFill>
                  <a:prstClr val="black"/>
                </a:solidFill>
                <a:effectLst>
                  <a:reflection blurRad="6350" stA="55000" endA="300" endPos="45500" dir="5400000" sy="-100000" algn="bl" rotWithShape="0"/>
                </a:effectLst>
                <a:latin typeface="仿宋" panose="02010609060101010101" pitchFamily="49" charset="-122"/>
                <a:ea typeface="等线" panose="02010600030101010101" pitchFamily="2" charset="-122"/>
                <a:cs typeface="Times New Roman" panose="02020603050405020304" pitchFamily="18" charset="0"/>
              </a:rPr>
              <a:t>(1)</a:t>
            </a:r>
            <a:r>
              <a:rPr lang="zh-CN" altLang="zh-CN" sz="1600" b="1" kern="100" dirty="0">
                <a:solidFill>
                  <a:prstClr val="black"/>
                </a:solidFill>
                <a:effectLst>
                  <a:reflection blurRad="6350" stA="55000" endA="300" endPos="45500" dir="5400000" sy="-100000" algn="bl" rotWithShape="0"/>
                </a:effectLst>
                <a:latin typeface="等线" panose="02010600030101010101" pitchFamily="2" charset="-122"/>
                <a:ea typeface="仿宋" panose="02010609060101010101" pitchFamily="49" charset="-122"/>
                <a:cs typeface="Times New Roman" panose="02020603050405020304" pitchFamily="18" charset="0"/>
              </a:rPr>
              <a:t>按施工进度拨付资金</a:t>
            </a:r>
            <a:endParaRPr lang="zh-CN" altLang="zh-CN" sz="1600" b="1" kern="100" dirty="0">
              <a:solidFill>
                <a:prstClr val="black"/>
              </a:solidFill>
              <a:effectLst>
                <a:reflection blurRad="6350" stA="55000" endA="300" endPos="45500" dir="5400000" sy="-100000" algn="bl" rotWithShape="0"/>
              </a:effectLst>
              <a:latin typeface="等线" panose="02010600030101010101" pitchFamily="2" charset="-122"/>
              <a:ea typeface="等线" panose="02010600030101010101" pitchFamily="2"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zh-CN" sz="1600" kern="100" dirty="0">
                <a:solidFill>
                  <a:prstClr val="black"/>
                </a:solidFill>
                <a:latin typeface="等线" panose="02010600030101010101" pitchFamily="2" charset="-122"/>
                <a:ea typeface="仿宋" panose="02010609060101010101" pitchFamily="49" charset="-122"/>
                <a:cs typeface="Times New Roman" panose="02020603050405020304" pitchFamily="18" charset="0"/>
              </a:rPr>
              <a:t>营林资金投放借鉴世行贷款林业工程项目管理的做法，</a:t>
            </a:r>
            <a:r>
              <a:rPr lang="zh-CN" altLang="zh-CN" sz="1600" b="1" kern="100" dirty="0">
                <a:solidFill>
                  <a:prstClr val="black"/>
                </a:solidFill>
                <a:latin typeface="等线" panose="02010600030101010101" pitchFamily="2" charset="-122"/>
                <a:ea typeface="仿宋" panose="02010609060101010101" pitchFamily="49" charset="-122"/>
                <a:cs typeface="Times New Roman" panose="02020603050405020304" pitchFamily="18" charset="0"/>
              </a:rPr>
              <a:t>先预付一定比例的营林启动资金，然后按每月营林生产的实际完成情况，按进度支付劳务费用和管理费，最后经对各项工序施工验收合格后，按投资标准结算并给付营林全部费用。</a:t>
            </a:r>
            <a:endParaRPr lang="zh-CN" altLang="zh-CN" sz="1600" b="1" kern="100" dirty="0">
              <a:solidFill>
                <a:prstClr val="black"/>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347790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500"/>
                                        <p:tgtEl>
                                          <p:spTgt spid="21"/>
                                        </p:tgtEl>
                                      </p:cBhvr>
                                    </p:animEffect>
                                  </p:childTnLst>
                                </p:cTn>
                              </p:par>
                            </p:childTnLst>
                          </p:cTn>
                        </p:par>
                        <p:par>
                          <p:cTn id="8" fill="hold">
                            <p:stCondLst>
                              <p:cond delay="500"/>
                            </p:stCondLst>
                            <p:childTnLst>
                              <p:par>
                                <p:cTn id="9" presetID="12" presetClass="entr" presetSubtype="2"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par>
                                <p:cTn id="13" presetID="53" presetClass="entr" presetSubtype="16" fill="hold" grpId="1"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Effect transition="in" filter="fade">
                                      <p:cBhvr>
                                        <p:cTn id="17" dur="1000"/>
                                        <p:tgtEl>
                                          <p:spTgt spid="1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5" grpId="0" animBg="1"/>
      <p:bldP spid="5" grpId="1" animBg="1"/>
      <p:bldP spid="16" grpId="0" animBg="1"/>
      <p:bldP spid="16" grpId="1" animBg="1"/>
      <p:bldP spid="3"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596727" y="519981"/>
            <a:ext cx="11726269" cy="6116277"/>
          </a:xfrm>
          <a:prstGeom prst="rect">
            <a:avLst/>
          </a:prstGeom>
          <a:solidFill>
            <a:schemeClr val="accent6">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r>
              <a:rPr lang="en-US" altLang="zh-CN" sz="1898" dirty="0" smtClean="0">
                <a:solidFill>
                  <a:prstClr val="white"/>
                </a:solidFill>
                <a:latin typeface="Calibri"/>
                <a:ea typeface="宋体" panose="02010600030101010101" pitchFamily="2" charset="-122"/>
              </a:rPr>
              <a:t> </a:t>
            </a:r>
            <a:endParaRPr lang="zh-CN" altLang="en-US" sz="1898" dirty="0">
              <a:solidFill>
                <a:prstClr val="white"/>
              </a:solidFill>
              <a:latin typeface="Calibri"/>
              <a:ea typeface="宋体" panose="02010600030101010101" pitchFamily="2" charset="-122"/>
            </a:endParaRPr>
          </a:p>
        </p:txBody>
      </p:sp>
      <p:sp>
        <p:nvSpPr>
          <p:cNvPr id="3" name="矩形 2"/>
          <p:cNvSpPr/>
          <p:nvPr/>
        </p:nvSpPr>
        <p:spPr>
          <a:xfrm>
            <a:off x="884759" y="1864326"/>
            <a:ext cx="7830089" cy="4524315"/>
          </a:xfrm>
          <a:prstGeom prst="rect">
            <a:avLst/>
          </a:prstGeom>
        </p:spPr>
        <p:txBody>
          <a:bodyPr wrap="square">
            <a:spAutoFit/>
          </a:bodyPr>
          <a:lstStyle/>
          <a:p>
            <a:pPr indent="375016" algn="just" defTabSz="964326" fontAlgn="auto">
              <a:lnSpc>
                <a:spcPct val="150000"/>
              </a:lnSpc>
              <a:spcBef>
                <a:spcPts val="0"/>
              </a:spcBef>
              <a:spcAft>
                <a:spcPts val="0"/>
              </a:spcAft>
            </a:pP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小班经营法</a:t>
            </a:r>
            <a:r>
              <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是以小班为单位进行经营的方法，是现代林业管理中比较先进的管理技术措施之一</a:t>
            </a: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小班经营法</a:t>
            </a:r>
            <a:r>
              <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将营林的全过程纳入每个小班，旨在对每个经营小班做出经营效果和经济效益分析，其核心是在森林生态系统经营原则指导下，以可持续经营为导向，按小班进行设计、施工和核算</a:t>
            </a: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zh-CN" sz="1600" b="1"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立</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和健全集技术措施台账、资源动态台账、经济核算台账于一体的小班经营档案，是实施小班经营法和营林全过程管理的关键</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岑溪中林项目建设中，推行了该方法，并且引入无人机测绘、</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GPS</a:t>
            </a:r>
            <a:r>
              <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精准定位、智能软件分析等科学技术手段，高精度、高质量的对岑溪中林各小班全班建立小班核算卡，从每个小班的初始投入至采伐回收为止，进行小班营林投资登录，周期内连续登记，采伐结算后归档，下周期更新时重新建立新的小班核算卡，并根据上一周期“投资一收益”数据进行营林生产投资分析，为今后的生产提供理论依据。</a:t>
            </a:r>
          </a:p>
        </p:txBody>
      </p:sp>
      <p:sp>
        <p:nvSpPr>
          <p:cNvPr id="4" name="矩形 3"/>
          <p:cNvSpPr/>
          <p:nvPr/>
        </p:nvSpPr>
        <p:spPr>
          <a:xfrm>
            <a:off x="897957" y="663997"/>
            <a:ext cx="11152856" cy="1200329"/>
          </a:xfrm>
          <a:prstGeom prst="rect">
            <a:avLst/>
          </a:prstGeom>
        </p:spPr>
        <p:txBody>
          <a:bodyPr wrap="square">
            <a:spAutoFit/>
          </a:bodyPr>
          <a:lstStyle/>
          <a:p>
            <a:pPr indent="375016" algn="just" defTabSz="964326" fontAlgn="auto">
              <a:lnSpc>
                <a:spcPct val="150000"/>
              </a:lnSpc>
              <a:spcBef>
                <a:spcPts val="0"/>
              </a:spcBef>
              <a:spcAft>
                <a:spcPts val="0"/>
              </a:spcAft>
            </a:pPr>
            <a:r>
              <a:rPr lang="en-US" altLang="zh-CN" sz="1600" b="1"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b="1"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推行小班经营法，建立小班核算制度</a:t>
            </a:r>
          </a:p>
          <a:p>
            <a:pPr indent="375016" algn="just" defTabSz="964326" fontAlgn="auto">
              <a:lnSpc>
                <a:spcPct val="150000"/>
              </a:lnSpc>
              <a:spcBef>
                <a:spcPts val="0"/>
              </a:spcBef>
              <a:spcAft>
                <a:spcPts val="0"/>
              </a:spcAft>
            </a:pPr>
            <a:r>
              <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小班是进行森林经营、组织木材生产的最小单位，也是调查设计的基本单位。在作业区内把立地条件、林分因子、采伐方式、经营措施相同和集材系统一致的林分划为一个小班</a:t>
            </a:r>
            <a:r>
              <a:rPr lang="zh-CN"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698"/>
          <a:stretch/>
        </p:blipFill>
        <p:spPr>
          <a:xfrm>
            <a:off x="8814178" y="1671234"/>
            <a:ext cx="3120549" cy="4320480"/>
          </a:xfrm>
          <a:prstGeom prst="rect">
            <a:avLst/>
          </a:prstGeom>
          <a:effectLst>
            <a:outerShdw blurRad="114300" dist="215900" dir="2700000" algn="tl" rotWithShape="0">
              <a:prstClr val="black">
                <a:alpha val="40000"/>
              </a:prstClr>
            </a:outerShdw>
          </a:effectLst>
          <a:scene3d>
            <a:camera prst="orthographicFront"/>
            <a:lightRig rig="threePt" dir="t"/>
          </a:scene3d>
          <a:sp3d>
            <a:bevelT/>
          </a:sp3d>
        </p:spPr>
      </p:pic>
    </p:spTree>
    <p:extLst>
      <p:ext uri="{BB962C8B-B14F-4D97-AF65-F5344CB8AC3E}">
        <p14:creationId xmlns:p14="http://schemas.microsoft.com/office/powerpoint/2010/main" val="25080250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par>
                                <p:cTn id="14" presetID="6"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23164" y="1361480"/>
            <a:ext cx="11613761" cy="4509691"/>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grpSp>
      <p:sp>
        <p:nvSpPr>
          <p:cNvPr id="2" name="矩形 1"/>
          <p:cNvSpPr/>
          <p:nvPr/>
        </p:nvSpPr>
        <p:spPr>
          <a:xfrm>
            <a:off x="4629175" y="3400301"/>
            <a:ext cx="7090315" cy="1938992"/>
          </a:xfrm>
          <a:prstGeom prst="rect">
            <a:avLst/>
          </a:prstGeom>
          <a:solidFill>
            <a:schemeClr val="accent2">
              <a:lumMod val="20000"/>
              <a:lumOff val="80000"/>
              <a:alpha val="42000"/>
            </a:schemeClr>
          </a:solidFill>
          <a:scene3d>
            <a:camera prst="orthographicFront"/>
            <a:lightRig rig="threePt" dir="t"/>
          </a:scene3d>
          <a:sp3d>
            <a:bevelT/>
          </a:sp3d>
        </p:spPr>
        <p:txBody>
          <a:bodyPr wrap="square">
            <a:spAutoFit/>
          </a:bodyPr>
          <a:lstStyle/>
          <a:p>
            <a:pPr algn="r" defTabSz="964326" fontAlgn="auto">
              <a:lnSpc>
                <a:spcPct val="150000"/>
              </a:lnSpc>
              <a:spcBef>
                <a:spcPts val="0"/>
              </a:spcBef>
              <a:spcAft>
                <a:spcPts val="0"/>
              </a:spcAft>
            </a:pPr>
            <a:r>
              <a:rPr lang="en-US" altLang="zh-CN" sz="1600" b="1" dirty="0">
                <a:solidFill>
                  <a:prstClr val="black"/>
                </a:solidFill>
                <a:latin typeface="Calibri"/>
              </a:rPr>
              <a:t>3.2</a:t>
            </a:r>
            <a:r>
              <a:rPr lang="zh-CN" altLang="en-US" sz="1600" b="1" dirty="0">
                <a:solidFill>
                  <a:prstClr val="black"/>
                </a:solidFill>
                <a:latin typeface="Calibri"/>
              </a:rPr>
              <a:t>年终检查验收</a:t>
            </a:r>
          </a:p>
          <a:p>
            <a:pPr algn="just" defTabSz="964326" fontAlgn="auto">
              <a:lnSpc>
                <a:spcPct val="150000"/>
              </a:lnSpc>
              <a:spcBef>
                <a:spcPts val="0"/>
              </a:spcBef>
              <a:spcAft>
                <a:spcPts val="0"/>
              </a:spcAft>
            </a:pPr>
            <a:r>
              <a:rPr lang="zh-CN" altLang="en-US" sz="1600" dirty="0" smtClean="0">
                <a:solidFill>
                  <a:prstClr val="black"/>
                </a:solidFill>
                <a:latin typeface="Calibri"/>
              </a:rPr>
              <a:t>         每年</a:t>
            </a:r>
            <a:r>
              <a:rPr lang="en-US" altLang="zh-CN" sz="1600" dirty="0">
                <a:solidFill>
                  <a:prstClr val="black"/>
                </a:solidFill>
                <a:latin typeface="Calibri"/>
              </a:rPr>
              <a:t>10</a:t>
            </a:r>
            <a:r>
              <a:rPr lang="zh-CN" altLang="en-US" sz="1600" dirty="0">
                <a:solidFill>
                  <a:prstClr val="black"/>
                </a:solidFill>
                <a:latin typeface="Calibri"/>
              </a:rPr>
              <a:t>月底安排一个月时间进行年终生产检查验收。检查验收内容包括是否按照营林作业设计进行操作：当年造林主要验收作业面积、月平均生长高度、成活率等；二年生以上验收年生长量、保存率和林分管护情况。根据验收结果进行奖惩，并对达不到年度生长指标的小班，采取补救措施。</a:t>
            </a:r>
          </a:p>
        </p:txBody>
      </p:sp>
      <p:sp>
        <p:nvSpPr>
          <p:cNvPr id="7" name="矩形 6"/>
          <p:cNvSpPr/>
          <p:nvPr/>
        </p:nvSpPr>
        <p:spPr>
          <a:xfrm>
            <a:off x="8877647" y="2176165"/>
            <a:ext cx="3028909" cy="461665"/>
          </a:xfrm>
          <a:prstGeom prst="rect">
            <a:avLst/>
          </a:prstGeom>
        </p:spPr>
        <p:txBody>
          <a:bodyPr wrap="square">
            <a:spAutoFit/>
            <a:scene3d>
              <a:camera prst="orthographicFront"/>
              <a:lightRig rig="threePt" dir="t"/>
            </a:scene3d>
            <a:sp3d contourW="25400"/>
          </a:bodyPr>
          <a:lstStyle/>
          <a:p>
            <a:pPr defTabSz="964326" fontAlgn="auto">
              <a:spcBef>
                <a:spcPts val="0"/>
              </a:spcBef>
              <a:spcAft>
                <a:spcPts val="0"/>
              </a:spcAft>
            </a:pPr>
            <a:r>
              <a:rPr lang="en-US" altLang="zh-CN" sz="2400" b="1" dirty="0" smtClean="0">
                <a:effectLst>
                  <a:reflection blurRad="6350" stA="55000" endA="300" endPos="45500" dir="5400000" sy="-100000" algn="bl" rotWithShape="0"/>
                </a:effectLst>
                <a:latin typeface="微软雅黑"/>
                <a:ea typeface="微软雅黑"/>
              </a:rPr>
              <a:t>3</a:t>
            </a:r>
            <a:r>
              <a:rPr lang="zh-CN" altLang="en-US" sz="2400" b="1" dirty="0" smtClean="0">
                <a:effectLst>
                  <a:reflection blurRad="6350" stA="55000" endA="300" endPos="45500" dir="5400000" sy="-100000" algn="bl" rotWithShape="0"/>
                </a:effectLst>
                <a:latin typeface="微软雅黑"/>
                <a:ea typeface="微软雅黑"/>
              </a:rPr>
              <a:t>、</a:t>
            </a:r>
            <a:r>
              <a:rPr lang="zh-CN" altLang="en-US" sz="2400" b="1" dirty="0">
                <a:effectLst>
                  <a:reflection blurRad="6350" stA="55000" endA="300" endPos="45500" dir="5400000" sy="-100000" algn="bl" rotWithShape="0"/>
                </a:effectLst>
                <a:latin typeface="微软雅黑"/>
                <a:ea typeface="微软雅黑"/>
              </a:rPr>
              <a:t>检查验收与</a:t>
            </a:r>
            <a:r>
              <a:rPr lang="zh-CN" altLang="en-US" sz="2400" b="1" dirty="0" smtClean="0">
                <a:effectLst>
                  <a:reflection blurRad="6350" stA="55000" endA="300" endPos="45500" dir="5400000" sy="-100000" algn="bl" rotWithShape="0"/>
                </a:effectLst>
                <a:latin typeface="微软雅黑"/>
                <a:ea typeface="微软雅黑"/>
              </a:rPr>
              <a:t>评价</a:t>
            </a:r>
            <a:endParaRPr lang="zh-CN" altLang="en-US" sz="2400" b="1" dirty="0">
              <a:effectLst>
                <a:reflection blurRad="6350" stA="55000" endA="300" endPos="45500" dir="5400000" sy="-100000" algn="bl" rotWithShape="0"/>
              </a:effectLst>
              <a:latin typeface="微软雅黑"/>
              <a:ea typeface="微软雅黑"/>
            </a:endParaRPr>
          </a:p>
        </p:txBody>
      </p:sp>
      <p:sp>
        <p:nvSpPr>
          <p:cNvPr id="3" name="矩形 2"/>
          <p:cNvSpPr/>
          <p:nvPr/>
        </p:nvSpPr>
        <p:spPr>
          <a:xfrm>
            <a:off x="1100783" y="1715865"/>
            <a:ext cx="7344816" cy="1569660"/>
          </a:xfrm>
          <a:prstGeom prst="rect">
            <a:avLst/>
          </a:prstGeom>
          <a:solidFill>
            <a:schemeClr val="accent2">
              <a:lumMod val="20000"/>
              <a:lumOff val="80000"/>
              <a:alpha val="35000"/>
            </a:schemeClr>
          </a:solidFill>
          <a:scene3d>
            <a:camera prst="orthographicFront"/>
            <a:lightRig rig="threePt" dir="t"/>
          </a:scene3d>
          <a:sp3d>
            <a:bevelT/>
          </a:sp3d>
        </p:spPr>
        <p:txBody>
          <a:bodyPr wrap="square">
            <a:spAutoFit/>
          </a:bodyPr>
          <a:lstStyle/>
          <a:p>
            <a:pPr defTabSz="964326" fontAlgn="auto">
              <a:lnSpc>
                <a:spcPct val="150000"/>
              </a:lnSpc>
              <a:spcBef>
                <a:spcPts val="0"/>
              </a:spcBef>
              <a:spcAft>
                <a:spcPts val="0"/>
              </a:spcAft>
            </a:pPr>
            <a:r>
              <a:rPr lang="en-US" altLang="zh-CN" sz="1600" b="1" dirty="0">
                <a:solidFill>
                  <a:prstClr val="black"/>
                </a:solidFill>
                <a:latin typeface="Calibri"/>
              </a:rPr>
              <a:t>3.1</a:t>
            </a:r>
            <a:r>
              <a:rPr lang="zh-CN" altLang="en-US" sz="1600" b="1" dirty="0">
                <a:solidFill>
                  <a:prstClr val="black"/>
                </a:solidFill>
                <a:latin typeface="Calibri"/>
              </a:rPr>
              <a:t>常规施工检查验收</a:t>
            </a:r>
          </a:p>
          <a:p>
            <a:pPr defTabSz="964326" fontAlgn="auto">
              <a:lnSpc>
                <a:spcPct val="150000"/>
              </a:lnSpc>
              <a:spcBef>
                <a:spcPts val="0"/>
              </a:spcBef>
              <a:spcAft>
                <a:spcPts val="0"/>
              </a:spcAft>
            </a:pPr>
            <a:r>
              <a:rPr lang="zh-CN" altLang="en-US" sz="1600" dirty="0" smtClean="0">
                <a:solidFill>
                  <a:prstClr val="black"/>
                </a:solidFill>
                <a:latin typeface="Calibri"/>
              </a:rPr>
              <a:t>         在</a:t>
            </a:r>
            <a:r>
              <a:rPr lang="zh-CN" altLang="en-US" sz="1600" dirty="0">
                <a:solidFill>
                  <a:prstClr val="black"/>
                </a:solidFill>
                <a:latin typeface="Calibri"/>
              </a:rPr>
              <a:t>营林生产施工过程中，抽检人员随机到施工现场进行检查、监督和验收。除考虑工作进度，更注重的是施工的效果。抚育、挖穴、施肥、回土等每一道工序必须经验收合格后方能进入下一道工序。</a:t>
            </a:r>
          </a:p>
        </p:txBody>
      </p:sp>
    </p:spTree>
    <p:extLst>
      <p:ext uri="{BB962C8B-B14F-4D97-AF65-F5344CB8AC3E}">
        <p14:creationId xmlns:p14="http://schemas.microsoft.com/office/powerpoint/2010/main" val="22097009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27" y="1964197"/>
            <a:ext cx="12857163" cy="3612702"/>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3943658" y="3400301"/>
            <a:ext cx="4971436" cy="730160"/>
          </a:xfrm>
          <a:prstGeom prst="roundRect">
            <a:avLst>
              <a:gd name="adj" fmla="val 50000"/>
            </a:avLst>
          </a:prstGeom>
          <a:solidFill>
            <a:schemeClr val="accent6">
              <a:lumMod val="60000"/>
              <a:lumOff val="40000"/>
              <a:alpha val="51000"/>
            </a:schemeClr>
          </a:solidFill>
          <a:ln>
            <a:solidFill>
              <a:schemeClr val="accent1"/>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172230" y="3534267"/>
            <a:ext cx="4514291" cy="4725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桉树速丰林相关概念的介绍</a:t>
            </a:r>
          </a:p>
        </p:txBody>
      </p:sp>
      <p:sp>
        <p:nvSpPr>
          <p:cNvPr id="6" name="矩形 5"/>
          <p:cNvSpPr/>
          <p:nvPr/>
        </p:nvSpPr>
        <p:spPr>
          <a:xfrm>
            <a:off x="795"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215086"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429376"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643667"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1"/>
          <p:cNvSpPr>
            <a:spLocks noChangeArrowheads="1"/>
          </p:cNvSpPr>
          <p:nvPr>
            <p:custDataLst>
              <p:tags r:id="rId3"/>
            </p:custDataLst>
          </p:nvPr>
        </p:nvSpPr>
        <p:spPr bwMode="auto">
          <a:xfrm flipH="1">
            <a:off x="5139937" y="2471772"/>
            <a:ext cx="2571433" cy="804900"/>
          </a:xfrm>
          <a:prstGeom prst="rect">
            <a:avLst/>
          </a:prstGeom>
          <a:noFill/>
          <a:ln>
            <a:noFill/>
          </a:ln>
          <a:extLst/>
        </p:spPr>
        <p:txBody>
          <a:bodyPr wrap="square" lIns="0" tIns="0" rIns="0" bIns="0" anchor="ctr" anchorCtr="0">
            <a:spAutoFit/>
            <a:scene3d>
              <a:camera prst="orthographicFront"/>
              <a:lightRig rig="threePt" dir="t"/>
            </a:scene3d>
            <a:sp3d extrusionH="57150">
              <a:bevelT w="158750" h="38100"/>
            </a:sp3d>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en-US"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2590434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par>
                          <p:cTn id="21" fill="hold">
                            <p:stCondLst>
                              <p:cond delay="1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by="(-#ppt_w*2)" calcmode="lin" valueType="num">
                                      <p:cBhvr rctx="PPT">
                                        <p:cTn id="24" dur="500" autoRev="1" fill="hold">
                                          <p:stCondLst>
                                            <p:cond delay="0"/>
                                          </p:stCondLst>
                                        </p:cTn>
                                        <p:tgtEl>
                                          <p:spTgt spid="20"/>
                                        </p:tgtEl>
                                        <p:attrNameLst>
                                          <p:attrName>ppt_w</p:attrName>
                                        </p:attrNameLst>
                                      </p:cBhvr>
                                    </p:anim>
                                    <p:anim by="(#ppt_w*0.50)" calcmode="lin" valueType="num">
                                      <p:cBhvr>
                                        <p:cTn id="25" dur="500" decel="50000" autoRev="1" fill="hold">
                                          <p:stCondLst>
                                            <p:cond delay="0"/>
                                          </p:stCondLst>
                                        </p:cTn>
                                        <p:tgtEl>
                                          <p:spTgt spid="20"/>
                                        </p:tgtEl>
                                        <p:attrNameLst>
                                          <p:attrName>ppt_x</p:attrName>
                                        </p:attrNameLst>
                                      </p:cBhvr>
                                    </p:anim>
                                    <p:anim from="(-#ppt_h/2)" to="(#ppt_y)" calcmode="lin" valueType="num">
                                      <p:cBhvr>
                                        <p:cTn id="26" dur="1000" fill="hold">
                                          <p:stCondLst>
                                            <p:cond delay="0"/>
                                          </p:stCondLst>
                                        </p:cTn>
                                        <p:tgtEl>
                                          <p:spTgt spid="20"/>
                                        </p:tgtEl>
                                        <p:attrNameLst>
                                          <p:attrName>ppt_y</p:attrName>
                                        </p:attrNameLst>
                                      </p:cBhvr>
                                    </p:anim>
                                    <p:animRot by="21600000">
                                      <p:cBhvr>
                                        <p:cTn id="27" dur="1000" fill="hold">
                                          <p:stCondLst>
                                            <p:cond delay="0"/>
                                          </p:stCondLst>
                                        </p:cTn>
                                        <p:tgtEl>
                                          <p:spTgt spid="20"/>
                                        </p:tgtEl>
                                        <p:attrNameLst>
                                          <p:attrName>r</p:attrName>
                                        </p:attrNameLst>
                                      </p:cBhvr>
                                    </p:animRot>
                                  </p:childTnLst>
                                </p:cTn>
                              </p:par>
                              <p:par>
                                <p:cTn id="28" presetID="16" presetClass="entr" presetSubtype="21"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par>
                                <p:cTn id="31" presetID="56" presetClass="entr" presetSubtype="0" fill="hold" grpId="0" nodeType="with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 by="(-#ppt_w*2)" calcmode="lin" valueType="num">
                                      <p:cBhvr rctx="PPT">
                                        <p:cTn id="33" dur="500" autoRev="1" fill="hold">
                                          <p:stCondLst>
                                            <p:cond delay="0"/>
                                          </p:stCondLst>
                                        </p:cTn>
                                        <p:tgtEl>
                                          <p:spTgt spid="19"/>
                                        </p:tgtEl>
                                        <p:attrNameLst>
                                          <p:attrName>ppt_w</p:attrName>
                                        </p:attrNameLst>
                                      </p:cBhvr>
                                    </p:anim>
                                    <p:anim by="(#ppt_w*0.50)" calcmode="lin" valueType="num">
                                      <p:cBhvr>
                                        <p:cTn id="34" dur="500" decel="50000" autoRev="1" fill="hold">
                                          <p:stCondLst>
                                            <p:cond delay="0"/>
                                          </p:stCondLst>
                                        </p:cTn>
                                        <p:tgtEl>
                                          <p:spTgt spid="19"/>
                                        </p:tgtEl>
                                        <p:attrNameLst>
                                          <p:attrName>ppt_x</p:attrName>
                                        </p:attrNameLst>
                                      </p:cBhvr>
                                    </p:anim>
                                    <p:anim from="(-#ppt_h/2)" to="(#ppt_y)" calcmode="lin" valueType="num">
                                      <p:cBhvr>
                                        <p:cTn id="35" dur="1000" fill="hold">
                                          <p:stCondLst>
                                            <p:cond delay="0"/>
                                          </p:stCondLst>
                                        </p:cTn>
                                        <p:tgtEl>
                                          <p:spTgt spid="19"/>
                                        </p:tgtEl>
                                        <p:attrNameLst>
                                          <p:attrName>ppt_y</p:attrName>
                                        </p:attrNameLst>
                                      </p:cBhvr>
                                    </p:anim>
                                    <p:animRot by="21600000">
                                      <p:cBhvr>
                                        <p:cTn id="36"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9" grpId="0"/>
      <p:bldP spid="6" grpId="0" animBg="1"/>
      <p:bldP spid="7" grpId="0" animBg="1"/>
      <p:bldP spid="8" grpId="0" animBg="1"/>
      <p:bldP spid="10" grpId="0" animBg="1"/>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7"/>
          <p:cNvPicPr>
            <a:picLocks noChangeAspect="1"/>
          </p:cNvPicPr>
          <p:nvPr/>
        </p:nvPicPr>
        <p:blipFill rotWithShape="1">
          <a:blip r:embed="rId3" cstate="print">
            <a:extLst>
              <a:ext uri="{28A0092B-C50C-407E-A947-70E740481C1C}">
                <a14:useLocalDpi xmlns:a14="http://schemas.microsoft.com/office/drawing/2010/main" val="0"/>
              </a:ext>
            </a:extLst>
          </a:blip>
          <a:srcRect l="31173" t="-219" r="23380" b="219"/>
          <a:stretch/>
        </p:blipFill>
        <p:spPr>
          <a:xfrm>
            <a:off x="716576" y="1098400"/>
            <a:ext cx="3483801" cy="5749213"/>
          </a:xfrm>
          <a:prstGeom prst="rect">
            <a:avLst/>
          </a:prstGeom>
          <a:ln>
            <a:noFill/>
          </a:ln>
          <a:effectLst>
            <a:outerShdw blurRad="190500" algn="tl" rotWithShape="0">
              <a:srgbClr val="000000">
                <a:alpha val="70000"/>
              </a:srgbClr>
            </a:outerShdw>
          </a:effectLst>
        </p:spPr>
      </p:pic>
      <p:pic>
        <p:nvPicPr>
          <p:cNvPr id="22" name="图片占位符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942693" y="3951777"/>
            <a:ext cx="3475003" cy="2316667"/>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pic>
      <p:pic>
        <p:nvPicPr>
          <p:cNvPr id="23" name="图片占位符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4758" y="3372609"/>
            <a:ext cx="2316668" cy="3475004"/>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pic>
      <p:pic>
        <p:nvPicPr>
          <p:cNvPr id="24" name="图片占位符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87656" y="3372609"/>
            <a:ext cx="2316668" cy="3475004"/>
          </a:xfrm>
          <a:custGeom>
            <a:avLst/>
            <a:gdLst>
              <a:gd name="connsiteX0" fmla="*/ 0 w 2540000"/>
              <a:gd name="connsiteY0" fmla="*/ 0 h 3370336"/>
              <a:gd name="connsiteX1" fmla="*/ 2540000 w 2540000"/>
              <a:gd name="connsiteY1" fmla="*/ 0 h 3370336"/>
              <a:gd name="connsiteX2" fmla="*/ 2540000 w 2540000"/>
              <a:gd name="connsiteY2" fmla="*/ 3370336 h 3370336"/>
              <a:gd name="connsiteX3" fmla="*/ 0 w 2540000"/>
              <a:gd name="connsiteY3" fmla="*/ 3370336 h 3370336"/>
            </a:gdLst>
            <a:ahLst/>
            <a:cxnLst>
              <a:cxn ang="0">
                <a:pos x="connsiteX0" y="connsiteY0"/>
              </a:cxn>
              <a:cxn ang="0">
                <a:pos x="connsiteX1" y="connsiteY1"/>
              </a:cxn>
              <a:cxn ang="0">
                <a:pos x="connsiteX2" y="connsiteY2"/>
              </a:cxn>
              <a:cxn ang="0">
                <a:pos x="connsiteX3" y="connsiteY3"/>
              </a:cxn>
            </a:cxnLst>
            <a:rect l="l" t="t" r="r" b="b"/>
            <a:pathLst>
              <a:path w="2540000" h="3370336">
                <a:moveTo>
                  <a:pt x="0" y="0"/>
                </a:moveTo>
                <a:lnTo>
                  <a:pt x="2540000" y="0"/>
                </a:lnTo>
                <a:lnTo>
                  <a:pt x="2540000" y="3370336"/>
                </a:lnTo>
                <a:lnTo>
                  <a:pt x="0" y="3370336"/>
                </a:lnTo>
                <a:close/>
              </a:path>
            </a:pathLst>
          </a:custGeom>
        </p:spPr>
      </p:pic>
      <p:sp>
        <p:nvSpPr>
          <p:cNvPr id="26" name="矩形 25"/>
          <p:cNvSpPr/>
          <p:nvPr/>
        </p:nvSpPr>
        <p:spPr>
          <a:xfrm>
            <a:off x="4521861" y="1098399"/>
            <a:ext cx="7482463" cy="2080954"/>
          </a:xfrm>
          <a:prstGeom prst="rect">
            <a:avLst/>
          </a:prstGeom>
          <a:solidFill>
            <a:srgbClr val="5CC444"/>
          </a:solidFill>
          <a:ln w="12700" cap="flat" cmpd="sng" algn="ctr">
            <a:noFill/>
            <a:prstDash val="solid"/>
            <a:miter lim="800000"/>
          </a:ln>
          <a:effectLst/>
        </p:spPr>
        <p:txBody>
          <a:bodyPr rtlCol="0" anchor="ctr"/>
          <a:lstStyle/>
          <a:p>
            <a:pPr algn="ctr" defTabSz="964326" fontAlgn="auto">
              <a:spcBef>
                <a:spcPts val="0"/>
              </a:spcBef>
              <a:spcAft>
                <a:spcPts val="0"/>
              </a:spcAft>
              <a:defRPr/>
            </a:pPr>
            <a:endParaRPr lang="zh-CN" altLang="en-US" sz="1898" kern="0">
              <a:solidFill>
                <a:srgbClr val="FFFFFF"/>
              </a:solidFill>
              <a:latin typeface="Arial"/>
              <a:ea typeface="微软雅黑"/>
            </a:endParaRPr>
          </a:p>
        </p:txBody>
      </p:sp>
      <p:sp>
        <p:nvSpPr>
          <p:cNvPr id="35" name="矩形 34"/>
          <p:cNvSpPr/>
          <p:nvPr/>
        </p:nvSpPr>
        <p:spPr>
          <a:xfrm rot="2700000">
            <a:off x="3693911" y="1278577"/>
            <a:ext cx="1012930" cy="1012930"/>
          </a:xfrm>
          <a:prstGeom prst="rect">
            <a:avLst/>
          </a:prstGeom>
          <a:solidFill>
            <a:srgbClr val="5CC444">
              <a:lumMod val="20000"/>
              <a:lumOff val="80000"/>
            </a:srgbClr>
          </a:solidFill>
          <a:ln w="12700" cap="flat" cmpd="sng" algn="ctr">
            <a:noFill/>
            <a:prstDash val="solid"/>
            <a:miter lim="800000"/>
          </a:ln>
          <a:effectLst/>
        </p:spPr>
        <p:txBody>
          <a:bodyPr rtlCol="0" anchor="ctr"/>
          <a:lstStyle/>
          <a:p>
            <a:pPr algn="ctr" defTabSz="964326" fontAlgn="auto">
              <a:spcBef>
                <a:spcPts val="0"/>
              </a:spcBef>
              <a:spcAft>
                <a:spcPts val="0"/>
              </a:spcAft>
              <a:defRPr/>
            </a:pPr>
            <a:endParaRPr lang="zh-CN" altLang="en-US" sz="1898" kern="0">
              <a:solidFill>
                <a:srgbClr val="FFFFFF"/>
              </a:solidFill>
              <a:latin typeface="Arial"/>
              <a:ea typeface="微软雅黑"/>
            </a:endParaRPr>
          </a:p>
        </p:txBody>
      </p:sp>
      <p:sp>
        <p:nvSpPr>
          <p:cNvPr id="36" name="椭圆 2"/>
          <p:cNvSpPr/>
          <p:nvPr/>
        </p:nvSpPr>
        <p:spPr>
          <a:xfrm>
            <a:off x="3845046" y="1394535"/>
            <a:ext cx="676816" cy="723265"/>
          </a:xfrm>
          <a:custGeom>
            <a:avLst/>
            <a:gdLst>
              <a:gd name="T0" fmla="*/ 239 w 246"/>
              <a:gd name="T1" fmla="*/ 107 h 264"/>
              <a:gd name="T2" fmla="*/ 182 w 246"/>
              <a:gd name="T3" fmla="*/ 117 h 264"/>
              <a:gd name="T4" fmla="*/ 178 w 246"/>
              <a:gd name="T5" fmla="*/ 143 h 264"/>
              <a:gd name="T6" fmla="*/ 155 w 246"/>
              <a:gd name="T7" fmla="*/ 174 h 264"/>
              <a:gd name="T8" fmla="*/ 140 w 246"/>
              <a:gd name="T9" fmla="*/ 179 h 264"/>
              <a:gd name="T10" fmla="*/ 149 w 246"/>
              <a:gd name="T11" fmla="*/ 193 h 264"/>
              <a:gd name="T12" fmla="*/ 148 w 246"/>
              <a:gd name="T13" fmla="*/ 194 h 264"/>
              <a:gd name="T14" fmla="*/ 136 w 246"/>
              <a:gd name="T15" fmla="*/ 206 h 264"/>
              <a:gd name="T16" fmla="*/ 134 w 246"/>
              <a:gd name="T17" fmla="*/ 208 h 264"/>
              <a:gd name="T18" fmla="*/ 133 w 246"/>
              <a:gd name="T19" fmla="*/ 180 h 264"/>
              <a:gd name="T20" fmla="*/ 133 w 246"/>
              <a:gd name="T21" fmla="*/ 174 h 264"/>
              <a:gd name="T22" fmla="*/ 147 w 246"/>
              <a:gd name="T23" fmla="*/ 172 h 264"/>
              <a:gd name="T24" fmla="*/ 176 w 246"/>
              <a:gd name="T25" fmla="*/ 113 h 264"/>
              <a:gd name="T26" fmla="*/ 168 w 246"/>
              <a:gd name="T27" fmla="*/ 41 h 264"/>
              <a:gd name="T28" fmla="*/ 159 w 246"/>
              <a:gd name="T29" fmla="*/ 12 h 264"/>
              <a:gd name="T30" fmla="*/ 149 w 246"/>
              <a:gd name="T31" fmla="*/ 0 h 264"/>
              <a:gd name="T32" fmla="*/ 135 w 246"/>
              <a:gd name="T33" fmla="*/ 7 h 264"/>
              <a:gd name="T34" fmla="*/ 112 w 246"/>
              <a:gd name="T35" fmla="*/ 23 h 264"/>
              <a:gd name="T36" fmla="*/ 70 w 246"/>
              <a:gd name="T37" fmla="*/ 72 h 264"/>
              <a:gd name="T38" fmla="*/ 61 w 246"/>
              <a:gd name="T39" fmla="*/ 109 h 264"/>
              <a:gd name="T40" fmla="*/ 108 w 246"/>
              <a:gd name="T41" fmla="*/ 155 h 264"/>
              <a:gd name="T42" fmla="*/ 109 w 246"/>
              <a:gd name="T43" fmla="*/ 170 h 264"/>
              <a:gd name="T44" fmla="*/ 122 w 246"/>
              <a:gd name="T45" fmla="*/ 173 h 264"/>
              <a:gd name="T46" fmla="*/ 118 w 246"/>
              <a:gd name="T47" fmla="*/ 91 h 264"/>
              <a:gd name="T48" fmla="*/ 120 w 246"/>
              <a:gd name="T49" fmla="*/ 146 h 264"/>
              <a:gd name="T50" fmla="*/ 127 w 246"/>
              <a:gd name="T51" fmla="*/ 180 h 264"/>
              <a:gd name="T52" fmla="*/ 126 w 246"/>
              <a:gd name="T53" fmla="*/ 185 h 264"/>
              <a:gd name="T54" fmla="*/ 121 w 246"/>
              <a:gd name="T55" fmla="*/ 210 h 264"/>
              <a:gd name="T56" fmla="*/ 117 w 246"/>
              <a:gd name="T57" fmla="*/ 219 h 264"/>
              <a:gd name="T58" fmla="*/ 96 w 246"/>
              <a:gd name="T59" fmla="*/ 196 h 264"/>
              <a:gd name="T60" fmla="*/ 91 w 246"/>
              <a:gd name="T61" fmla="*/ 192 h 264"/>
              <a:gd name="T62" fmla="*/ 103 w 246"/>
              <a:gd name="T63" fmla="*/ 160 h 264"/>
              <a:gd name="T64" fmla="*/ 76 w 246"/>
              <a:gd name="T65" fmla="*/ 124 h 264"/>
              <a:gd name="T66" fmla="*/ 7 w 246"/>
              <a:gd name="T67" fmla="*/ 105 h 264"/>
              <a:gd name="T68" fmla="*/ 1 w 246"/>
              <a:gd name="T69" fmla="*/ 112 h 264"/>
              <a:gd name="T70" fmla="*/ 3 w 246"/>
              <a:gd name="T71" fmla="*/ 131 h 264"/>
              <a:gd name="T72" fmla="*/ 20 w 246"/>
              <a:gd name="T73" fmla="*/ 180 h 264"/>
              <a:gd name="T74" fmla="*/ 70 w 246"/>
              <a:gd name="T75" fmla="*/ 206 h 264"/>
              <a:gd name="T76" fmla="*/ 85 w 246"/>
              <a:gd name="T77" fmla="*/ 198 h 264"/>
              <a:gd name="T78" fmla="*/ 84 w 246"/>
              <a:gd name="T79" fmla="*/ 193 h 264"/>
              <a:gd name="T80" fmla="*/ 81 w 246"/>
              <a:gd name="T81" fmla="*/ 189 h 264"/>
              <a:gd name="T82" fmla="*/ 76 w 246"/>
              <a:gd name="T83" fmla="*/ 182 h 264"/>
              <a:gd name="T84" fmla="*/ 51 w 246"/>
              <a:gd name="T85" fmla="*/ 152 h 264"/>
              <a:gd name="T86" fmla="*/ 91 w 246"/>
              <a:gd name="T87" fmla="*/ 197 h 264"/>
              <a:gd name="T88" fmla="*/ 93 w 246"/>
              <a:gd name="T89" fmla="*/ 200 h 264"/>
              <a:gd name="T90" fmla="*/ 100 w 246"/>
              <a:gd name="T91" fmla="*/ 211 h 264"/>
              <a:gd name="T92" fmla="*/ 111 w 246"/>
              <a:gd name="T93" fmla="*/ 232 h 264"/>
              <a:gd name="T94" fmla="*/ 109 w 246"/>
              <a:gd name="T95" fmla="*/ 235 h 264"/>
              <a:gd name="T96" fmla="*/ 106 w 246"/>
              <a:gd name="T97" fmla="*/ 253 h 264"/>
              <a:gd name="T98" fmla="*/ 130 w 246"/>
              <a:gd name="T99" fmla="*/ 228 h 264"/>
              <a:gd name="T100" fmla="*/ 190 w 246"/>
              <a:gd name="T101" fmla="*/ 154 h 264"/>
              <a:gd name="T102" fmla="*/ 155 w 246"/>
              <a:gd name="T103" fmla="*/ 199 h 264"/>
              <a:gd name="T104" fmla="*/ 212 w 246"/>
              <a:gd name="T105" fmla="*/ 192 h 264"/>
              <a:gd name="T106" fmla="*/ 239 w 246"/>
              <a:gd name="T107" fmla="*/ 10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 h="264">
                <a:moveTo>
                  <a:pt x="239" y="107"/>
                </a:moveTo>
                <a:cubicBezTo>
                  <a:pt x="234" y="103"/>
                  <a:pt x="207" y="106"/>
                  <a:pt x="182" y="117"/>
                </a:cubicBezTo>
                <a:cubicBezTo>
                  <a:pt x="182" y="126"/>
                  <a:pt x="180" y="134"/>
                  <a:pt x="178" y="143"/>
                </a:cubicBezTo>
                <a:cubicBezTo>
                  <a:pt x="174" y="156"/>
                  <a:pt x="167" y="168"/>
                  <a:pt x="155" y="174"/>
                </a:cubicBezTo>
                <a:cubicBezTo>
                  <a:pt x="151" y="177"/>
                  <a:pt x="145" y="179"/>
                  <a:pt x="140" y="179"/>
                </a:cubicBezTo>
                <a:cubicBezTo>
                  <a:pt x="142" y="184"/>
                  <a:pt x="145" y="189"/>
                  <a:pt x="149" y="193"/>
                </a:cubicBezTo>
                <a:cubicBezTo>
                  <a:pt x="149" y="193"/>
                  <a:pt x="148" y="194"/>
                  <a:pt x="148" y="194"/>
                </a:cubicBezTo>
                <a:cubicBezTo>
                  <a:pt x="144" y="198"/>
                  <a:pt x="140" y="202"/>
                  <a:pt x="136" y="206"/>
                </a:cubicBezTo>
                <a:cubicBezTo>
                  <a:pt x="135" y="206"/>
                  <a:pt x="134" y="207"/>
                  <a:pt x="134" y="208"/>
                </a:cubicBezTo>
                <a:cubicBezTo>
                  <a:pt x="135" y="199"/>
                  <a:pt x="134" y="189"/>
                  <a:pt x="133" y="180"/>
                </a:cubicBezTo>
                <a:cubicBezTo>
                  <a:pt x="133" y="178"/>
                  <a:pt x="133" y="176"/>
                  <a:pt x="133" y="174"/>
                </a:cubicBezTo>
                <a:cubicBezTo>
                  <a:pt x="137" y="174"/>
                  <a:pt x="142" y="173"/>
                  <a:pt x="147" y="172"/>
                </a:cubicBezTo>
                <a:cubicBezTo>
                  <a:pt x="170" y="164"/>
                  <a:pt x="175" y="135"/>
                  <a:pt x="176" y="113"/>
                </a:cubicBezTo>
                <a:cubicBezTo>
                  <a:pt x="177" y="89"/>
                  <a:pt x="173" y="64"/>
                  <a:pt x="168" y="41"/>
                </a:cubicBezTo>
                <a:cubicBezTo>
                  <a:pt x="165" y="31"/>
                  <a:pt x="163" y="21"/>
                  <a:pt x="159" y="12"/>
                </a:cubicBezTo>
                <a:cubicBezTo>
                  <a:pt x="157" y="8"/>
                  <a:pt x="154" y="0"/>
                  <a:pt x="149" y="0"/>
                </a:cubicBezTo>
                <a:cubicBezTo>
                  <a:pt x="144" y="0"/>
                  <a:pt x="139" y="4"/>
                  <a:pt x="135" y="7"/>
                </a:cubicBezTo>
                <a:cubicBezTo>
                  <a:pt x="127" y="11"/>
                  <a:pt x="119" y="17"/>
                  <a:pt x="112" y="23"/>
                </a:cubicBezTo>
                <a:cubicBezTo>
                  <a:pt x="96" y="37"/>
                  <a:pt x="80" y="53"/>
                  <a:pt x="70" y="72"/>
                </a:cubicBezTo>
                <a:cubicBezTo>
                  <a:pt x="63" y="84"/>
                  <a:pt x="60" y="97"/>
                  <a:pt x="61" y="109"/>
                </a:cubicBezTo>
                <a:cubicBezTo>
                  <a:pt x="82" y="118"/>
                  <a:pt x="102" y="132"/>
                  <a:pt x="108" y="155"/>
                </a:cubicBezTo>
                <a:cubicBezTo>
                  <a:pt x="110" y="160"/>
                  <a:pt x="110" y="165"/>
                  <a:pt x="109" y="170"/>
                </a:cubicBezTo>
                <a:cubicBezTo>
                  <a:pt x="114" y="171"/>
                  <a:pt x="118" y="172"/>
                  <a:pt x="122" y="173"/>
                </a:cubicBezTo>
                <a:cubicBezTo>
                  <a:pt x="116" y="146"/>
                  <a:pt x="114" y="119"/>
                  <a:pt x="118" y="91"/>
                </a:cubicBezTo>
                <a:cubicBezTo>
                  <a:pt x="116" y="109"/>
                  <a:pt x="117" y="128"/>
                  <a:pt x="120" y="146"/>
                </a:cubicBezTo>
                <a:cubicBezTo>
                  <a:pt x="122" y="155"/>
                  <a:pt x="127" y="166"/>
                  <a:pt x="127" y="180"/>
                </a:cubicBezTo>
                <a:cubicBezTo>
                  <a:pt x="127" y="181"/>
                  <a:pt x="126" y="183"/>
                  <a:pt x="126" y="185"/>
                </a:cubicBezTo>
                <a:cubicBezTo>
                  <a:pt x="126" y="194"/>
                  <a:pt x="124" y="202"/>
                  <a:pt x="121" y="210"/>
                </a:cubicBezTo>
                <a:cubicBezTo>
                  <a:pt x="120" y="213"/>
                  <a:pt x="119" y="216"/>
                  <a:pt x="117" y="219"/>
                </a:cubicBezTo>
                <a:cubicBezTo>
                  <a:pt x="112" y="211"/>
                  <a:pt x="104" y="203"/>
                  <a:pt x="96" y="196"/>
                </a:cubicBezTo>
                <a:cubicBezTo>
                  <a:pt x="95" y="195"/>
                  <a:pt x="93" y="193"/>
                  <a:pt x="91" y="192"/>
                </a:cubicBezTo>
                <a:cubicBezTo>
                  <a:pt x="99" y="183"/>
                  <a:pt x="105" y="172"/>
                  <a:pt x="103" y="160"/>
                </a:cubicBezTo>
                <a:cubicBezTo>
                  <a:pt x="100" y="146"/>
                  <a:pt x="89" y="132"/>
                  <a:pt x="76" y="124"/>
                </a:cubicBezTo>
                <a:cubicBezTo>
                  <a:pt x="57" y="112"/>
                  <a:pt x="30" y="105"/>
                  <a:pt x="7" y="105"/>
                </a:cubicBezTo>
                <a:cubicBezTo>
                  <a:pt x="0" y="105"/>
                  <a:pt x="1" y="107"/>
                  <a:pt x="1" y="112"/>
                </a:cubicBezTo>
                <a:cubicBezTo>
                  <a:pt x="1" y="119"/>
                  <a:pt x="2" y="125"/>
                  <a:pt x="3" y="131"/>
                </a:cubicBezTo>
                <a:cubicBezTo>
                  <a:pt x="6" y="148"/>
                  <a:pt x="11" y="165"/>
                  <a:pt x="20" y="180"/>
                </a:cubicBezTo>
                <a:cubicBezTo>
                  <a:pt x="31" y="196"/>
                  <a:pt x="50" y="212"/>
                  <a:pt x="70" y="206"/>
                </a:cubicBezTo>
                <a:cubicBezTo>
                  <a:pt x="76" y="204"/>
                  <a:pt x="80" y="201"/>
                  <a:pt x="85" y="198"/>
                </a:cubicBezTo>
                <a:cubicBezTo>
                  <a:pt x="86" y="196"/>
                  <a:pt x="85" y="195"/>
                  <a:pt x="84" y="193"/>
                </a:cubicBezTo>
                <a:cubicBezTo>
                  <a:pt x="83" y="192"/>
                  <a:pt x="82" y="191"/>
                  <a:pt x="81" y="189"/>
                </a:cubicBezTo>
                <a:cubicBezTo>
                  <a:pt x="79" y="187"/>
                  <a:pt x="78" y="185"/>
                  <a:pt x="76" y="182"/>
                </a:cubicBezTo>
                <a:cubicBezTo>
                  <a:pt x="68" y="172"/>
                  <a:pt x="60" y="162"/>
                  <a:pt x="51" y="152"/>
                </a:cubicBezTo>
                <a:cubicBezTo>
                  <a:pt x="64" y="165"/>
                  <a:pt x="90" y="196"/>
                  <a:pt x="91" y="197"/>
                </a:cubicBezTo>
                <a:cubicBezTo>
                  <a:pt x="92" y="198"/>
                  <a:pt x="92" y="199"/>
                  <a:pt x="93" y="200"/>
                </a:cubicBezTo>
                <a:cubicBezTo>
                  <a:pt x="95" y="203"/>
                  <a:pt x="98" y="207"/>
                  <a:pt x="100" y="211"/>
                </a:cubicBezTo>
                <a:cubicBezTo>
                  <a:pt x="105" y="217"/>
                  <a:pt x="109" y="224"/>
                  <a:pt x="111" y="232"/>
                </a:cubicBezTo>
                <a:cubicBezTo>
                  <a:pt x="110" y="233"/>
                  <a:pt x="109" y="234"/>
                  <a:pt x="109" y="235"/>
                </a:cubicBezTo>
                <a:cubicBezTo>
                  <a:pt x="105" y="241"/>
                  <a:pt x="100" y="247"/>
                  <a:pt x="106" y="253"/>
                </a:cubicBezTo>
                <a:cubicBezTo>
                  <a:pt x="118" y="264"/>
                  <a:pt x="126" y="240"/>
                  <a:pt x="130" y="228"/>
                </a:cubicBezTo>
                <a:cubicBezTo>
                  <a:pt x="145" y="203"/>
                  <a:pt x="176" y="167"/>
                  <a:pt x="190" y="154"/>
                </a:cubicBezTo>
                <a:cubicBezTo>
                  <a:pt x="177" y="168"/>
                  <a:pt x="165" y="183"/>
                  <a:pt x="155" y="199"/>
                </a:cubicBezTo>
                <a:cubicBezTo>
                  <a:pt x="170" y="212"/>
                  <a:pt x="189" y="215"/>
                  <a:pt x="212" y="192"/>
                </a:cubicBezTo>
                <a:cubicBezTo>
                  <a:pt x="236" y="168"/>
                  <a:pt x="246" y="113"/>
                  <a:pt x="239" y="107"/>
                </a:cubicBezTo>
                <a:close/>
              </a:path>
            </a:pathLst>
          </a:custGeom>
          <a:solidFill>
            <a:srgbClr val="3B424B"/>
          </a:solidFill>
          <a:ln w="12700" cap="flat" cmpd="sng" algn="ctr">
            <a:noFill/>
            <a:prstDash val="solid"/>
            <a:miter lim="800000"/>
          </a:ln>
          <a:effectLst/>
        </p:spPr>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64326" fontAlgn="auto">
              <a:spcBef>
                <a:spcPts val="0"/>
              </a:spcBef>
              <a:spcAft>
                <a:spcPts val="0"/>
              </a:spcAft>
              <a:defRPr/>
            </a:pPr>
            <a:endParaRPr lang="zh-CN" altLang="en-US" sz="1898">
              <a:solidFill>
                <a:srgbClr val="FFFFFF"/>
              </a:solidFill>
              <a:latin typeface="Arial"/>
              <a:ea typeface="微软雅黑"/>
            </a:endParaRPr>
          </a:p>
        </p:txBody>
      </p:sp>
      <p:sp>
        <p:nvSpPr>
          <p:cNvPr id="38" name="矩形 37"/>
          <p:cNvSpPr/>
          <p:nvPr/>
        </p:nvSpPr>
        <p:spPr>
          <a:xfrm>
            <a:off x="4773191" y="1396688"/>
            <a:ext cx="7087699" cy="1527469"/>
          </a:xfrm>
          <a:prstGeom prst="rect">
            <a:avLst/>
          </a:prstGeom>
          <a:noFill/>
        </p:spPr>
        <p:txBody>
          <a:bodyPr wrap="square">
            <a:spAutoFit/>
          </a:bodyPr>
          <a:lstStyle/>
          <a:p>
            <a:pPr algn="just" defTabSz="964326" fontAlgn="auto">
              <a:lnSpc>
                <a:spcPct val="150000"/>
              </a:lnSpc>
              <a:spcBef>
                <a:spcPts val="0"/>
              </a:spcBef>
              <a:spcAft>
                <a:spcPts val="0"/>
              </a:spcAft>
            </a:pPr>
            <a:r>
              <a:rPr lang="en-US" altLang="zh-CN" sz="1600" dirty="0" smtClean="0">
                <a:solidFill>
                  <a:prstClr val="black"/>
                </a:solidFill>
                <a:latin typeface="Calibri"/>
              </a:rPr>
              <a:t>         </a:t>
            </a:r>
            <a:r>
              <a:rPr lang="zh-CN" altLang="zh-CN" sz="1600" dirty="0" smtClean="0">
                <a:solidFill>
                  <a:prstClr val="black"/>
                </a:solidFill>
                <a:latin typeface="Calibri"/>
              </a:rPr>
              <a:t>多年来</a:t>
            </a:r>
            <a:r>
              <a:rPr lang="zh-CN" altLang="zh-CN" sz="1600" dirty="0">
                <a:solidFill>
                  <a:prstClr val="black"/>
                </a:solidFill>
                <a:latin typeface="Calibri"/>
              </a:rPr>
              <a:t>，经年终验收，除个别林分因风害和海拔过高引起的冻害等自然灾害造成严重影响未达到营林生长目标外，其它小班均达到各项指标。目前，林木单位面积</a:t>
            </a:r>
            <a:r>
              <a:rPr lang="zh-CN" altLang="zh-CN" sz="1600" b="1" dirty="0">
                <a:solidFill>
                  <a:prstClr val="black"/>
                </a:solidFill>
                <a:latin typeface="Calibri"/>
              </a:rPr>
              <a:t>生长量约为</a:t>
            </a:r>
            <a:r>
              <a:rPr lang="en-US" altLang="zh-CN" sz="1600" b="1" dirty="0">
                <a:solidFill>
                  <a:prstClr val="black"/>
                </a:solidFill>
                <a:latin typeface="Calibri"/>
              </a:rPr>
              <a:t>2.0</a:t>
            </a:r>
            <a:r>
              <a:rPr lang="zh-CN" altLang="zh-CN" sz="1600" b="1" dirty="0">
                <a:solidFill>
                  <a:prstClr val="black"/>
                </a:solidFill>
                <a:latin typeface="Calibri"/>
              </a:rPr>
              <a:t>立方米</a:t>
            </a:r>
            <a:r>
              <a:rPr lang="en-US" altLang="zh-CN" sz="1600" b="1" dirty="0">
                <a:solidFill>
                  <a:prstClr val="black"/>
                </a:solidFill>
                <a:latin typeface="Calibri"/>
              </a:rPr>
              <a:t>/</a:t>
            </a:r>
            <a:r>
              <a:rPr lang="zh-CN" altLang="zh-CN" sz="1600" b="1" dirty="0">
                <a:solidFill>
                  <a:prstClr val="black"/>
                </a:solidFill>
                <a:latin typeface="Calibri"/>
              </a:rPr>
              <a:t>年</a:t>
            </a:r>
            <a:r>
              <a:rPr lang="en-US" altLang="zh-CN" sz="1600" b="1" dirty="0">
                <a:solidFill>
                  <a:prstClr val="black"/>
                </a:solidFill>
                <a:latin typeface="Calibri"/>
              </a:rPr>
              <a:t>.</a:t>
            </a:r>
            <a:r>
              <a:rPr lang="zh-CN" altLang="zh-CN" sz="1600" b="1" dirty="0">
                <a:solidFill>
                  <a:prstClr val="black"/>
                </a:solidFill>
                <a:latin typeface="Calibri"/>
              </a:rPr>
              <a:t>亩</a:t>
            </a:r>
            <a:r>
              <a:rPr lang="zh-CN" altLang="zh-CN" sz="1600" dirty="0">
                <a:solidFill>
                  <a:prstClr val="black"/>
                </a:solidFill>
                <a:latin typeface="Calibri"/>
              </a:rPr>
              <a:t>，预计到</a:t>
            </a:r>
            <a:r>
              <a:rPr lang="en-US" altLang="zh-CN" sz="1600" dirty="0">
                <a:solidFill>
                  <a:prstClr val="black"/>
                </a:solidFill>
                <a:latin typeface="Calibri"/>
              </a:rPr>
              <a:t>2020</a:t>
            </a:r>
            <a:r>
              <a:rPr lang="zh-CN" altLang="zh-CN" sz="1600" dirty="0">
                <a:solidFill>
                  <a:prstClr val="black"/>
                </a:solidFill>
                <a:latin typeface="Calibri"/>
              </a:rPr>
              <a:t>年，林木单位面积生长量能够</a:t>
            </a:r>
            <a:r>
              <a:rPr lang="zh-CN" altLang="zh-CN" sz="1600" b="1" dirty="0">
                <a:solidFill>
                  <a:prstClr val="black"/>
                </a:solidFill>
                <a:latin typeface="Calibri"/>
              </a:rPr>
              <a:t>提高到</a:t>
            </a:r>
            <a:r>
              <a:rPr lang="en-US" altLang="zh-CN" sz="1600" b="1" dirty="0">
                <a:solidFill>
                  <a:prstClr val="black"/>
                </a:solidFill>
                <a:latin typeface="Calibri"/>
              </a:rPr>
              <a:t>2.1</a:t>
            </a:r>
            <a:r>
              <a:rPr lang="zh-CN" altLang="zh-CN" sz="1600" b="1" dirty="0">
                <a:solidFill>
                  <a:prstClr val="black"/>
                </a:solidFill>
                <a:latin typeface="Calibri"/>
              </a:rPr>
              <a:t>立方米</a:t>
            </a:r>
            <a:r>
              <a:rPr lang="en-US" altLang="zh-CN" sz="1600" b="1" dirty="0">
                <a:solidFill>
                  <a:prstClr val="black"/>
                </a:solidFill>
                <a:latin typeface="Calibri"/>
              </a:rPr>
              <a:t>/</a:t>
            </a:r>
            <a:r>
              <a:rPr lang="zh-CN" altLang="zh-CN" sz="1600" b="1" dirty="0">
                <a:solidFill>
                  <a:prstClr val="black"/>
                </a:solidFill>
                <a:latin typeface="Calibri"/>
              </a:rPr>
              <a:t>年</a:t>
            </a:r>
            <a:r>
              <a:rPr lang="en-US" altLang="zh-CN" sz="1600" b="1" dirty="0">
                <a:solidFill>
                  <a:prstClr val="black"/>
                </a:solidFill>
                <a:latin typeface="Calibri"/>
              </a:rPr>
              <a:t>.</a:t>
            </a:r>
            <a:r>
              <a:rPr lang="zh-CN" altLang="zh-CN" sz="1600" b="1" dirty="0">
                <a:solidFill>
                  <a:prstClr val="black"/>
                </a:solidFill>
                <a:latin typeface="Calibri"/>
              </a:rPr>
              <a:t>亩</a:t>
            </a:r>
            <a:r>
              <a:rPr lang="zh-CN" altLang="zh-CN" sz="1600" dirty="0">
                <a:solidFill>
                  <a:prstClr val="black"/>
                </a:solidFill>
                <a:latin typeface="Calibri"/>
              </a:rPr>
              <a:t>。</a:t>
            </a:r>
          </a:p>
        </p:txBody>
      </p:sp>
      <p:sp>
        <p:nvSpPr>
          <p:cNvPr id="2" name="矩形 1"/>
          <p:cNvSpPr/>
          <p:nvPr/>
        </p:nvSpPr>
        <p:spPr>
          <a:xfrm>
            <a:off x="4845199" y="828067"/>
            <a:ext cx="3015569" cy="497957"/>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2400" b="1" dirty="0">
                <a:effectLst>
                  <a:reflection blurRad="6350" stA="55000" endA="300" endPos="45500" dir="5400000" sy="-100000" algn="bl" rotWithShape="0"/>
                </a:effectLst>
                <a:latin typeface="微软雅黑"/>
                <a:ea typeface="微软雅黑"/>
              </a:rPr>
              <a:t> </a:t>
            </a:r>
            <a:r>
              <a:rPr lang="en-US" altLang="zh-CN" sz="2400" b="1" dirty="0">
                <a:effectLst>
                  <a:reflection blurRad="6350" stA="55000" endA="300" endPos="45500" dir="5400000" sy="-100000" algn="bl" rotWithShape="0"/>
                </a:effectLst>
                <a:latin typeface="微软雅黑"/>
                <a:ea typeface="微软雅黑"/>
              </a:rPr>
              <a:t>4.</a:t>
            </a:r>
            <a:r>
              <a:rPr lang="zh-CN" altLang="zh-CN" sz="2400" b="1" dirty="0">
                <a:effectLst>
                  <a:reflection blurRad="6350" stA="55000" endA="300" endPos="45500" dir="5400000" sy="-100000" algn="bl" rotWithShape="0"/>
                </a:effectLst>
                <a:latin typeface="微软雅黑"/>
                <a:ea typeface="微软雅黑"/>
              </a:rPr>
              <a:t>反馈与建立新目标</a:t>
            </a:r>
            <a:endParaRPr lang="zh-CN" altLang="en-US" sz="2400" b="1" dirty="0">
              <a:effectLst>
                <a:reflection blurRad="6350" stA="55000" endA="300" endPos="45500" dir="5400000" sy="-100000" algn="bl" rotWithShape="0"/>
              </a:effectLst>
              <a:latin typeface="微软雅黑"/>
              <a:ea typeface="微软雅黑"/>
            </a:endParaRPr>
          </a:p>
        </p:txBody>
      </p:sp>
    </p:spTree>
    <p:extLst>
      <p:ext uri="{BB962C8B-B14F-4D97-AF65-F5344CB8AC3E}">
        <p14:creationId xmlns:p14="http://schemas.microsoft.com/office/powerpoint/2010/main" val="947062240"/>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descr="5881b38b16b13"/>
          <p:cNvPicPr>
            <a:picLocks noChangeAspect="1"/>
          </p:cNvPicPr>
          <p:nvPr/>
        </p:nvPicPr>
        <p:blipFill>
          <a:blip r:embed="rId3"/>
          <a:srcRect b="55003"/>
          <a:stretch>
            <a:fillRect/>
          </a:stretch>
        </p:blipFill>
        <p:spPr>
          <a:xfrm>
            <a:off x="353" y="2218060"/>
            <a:ext cx="12858044" cy="3208535"/>
          </a:xfrm>
          <a:prstGeom prst="rect">
            <a:avLst/>
          </a:prstGeom>
          <a:solidFill>
            <a:schemeClr val="bg1">
              <a:lumMod val="75000"/>
            </a:schemeClr>
          </a:solidFill>
        </p:spPr>
      </p:pic>
      <p:sp>
        <p:nvSpPr>
          <p:cNvPr id="9" name="圆角矩形 8"/>
          <p:cNvSpPr/>
          <p:nvPr/>
        </p:nvSpPr>
        <p:spPr>
          <a:xfrm>
            <a:off x="6357367" y="2356535"/>
            <a:ext cx="6105638" cy="2771958"/>
          </a:xfrm>
          <a:prstGeom prst="roundRect">
            <a:avLst/>
          </a:prstGeom>
          <a:solidFill>
            <a:schemeClr val="bg1">
              <a:lumMod val="50000"/>
              <a:alpha val="44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52" name="矩形 51"/>
          <p:cNvSpPr/>
          <p:nvPr/>
        </p:nvSpPr>
        <p:spPr>
          <a:xfrm>
            <a:off x="-948943" y="3328293"/>
            <a:ext cx="7406684" cy="715581"/>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a:solidFill>
                  <a:srgbClr val="000000">
                    <a:lumMod val="65000"/>
                    <a:lumOff val="35000"/>
                  </a:srgbClr>
                </a:solidFill>
                <a:latin typeface="Arial"/>
                <a:ea typeface="微软雅黑"/>
              </a:rPr>
              <a:t>       （</a:t>
            </a:r>
            <a:r>
              <a:rPr lang="zh-CN" altLang="en-US" sz="3375" b="1" dirty="0" smtClean="0">
                <a:solidFill>
                  <a:srgbClr val="000000">
                    <a:lumMod val="65000"/>
                    <a:lumOff val="35000"/>
                  </a:srgbClr>
                </a:solidFill>
                <a:latin typeface="Arial"/>
                <a:ea typeface="微软雅黑"/>
              </a:rPr>
              <a:t>三）“岑溪模式”</a:t>
            </a:r>
            <a:r>
              <a:rPr lang="zh-CN" altLang="en-US" sz="3375" b="1" dirty="0">
                <a:solidFill>
                  <a:srgbClr val="000000">
                    <a:lumMod val="65000"/>
                    <a:lumOff val="35000"/>
                  </a:srgbClr>
                </a:solidFill>
                <a:latin typeface="Arial"/>
                <a:ea typeface="微软雅黑"/>
              </a:rPr>
              <a:t>的创新之</a:t>
            </a:r>
            <a:r>
              <a:rPr lang="zh-CN" altLang="en-US" sz="3375" b="1" dirty="0" smtClean="0">
                <a:solidFill>
                  <a:srgbClr val="000000">
                    <a:lumMod val="65000"/>
                    <a:lumOff val="35000"/>
                  </a:srgbClr>
                </a:solidFill>
                <a:latin typeface="Arial"/>
                <a:ea typeface="微软雅黑"/>
              </a:rPr>
              <a:t>处</a:t>
            </a:r>
            <a:endParaRPr lang="zh-CN" altLang="en-US" sz="3375" b="1" dirty="0">
              <a:solidFill>
                <a:srgbClr val="000000">
                  <a:lumMod val="65000"/>
                  <a:lumOff val="35000"/>
                </a:srgbClr>
              </a:solidFill>
              <a:latin typeface="Arial"/>
              <a:ea typeface="微软雅黑"/>
            </a:endParaRPr>
          </a:p>
        </p:txBody>
      </p:sp>
      <p:sp>
        <p:nvSpPr>
          <p:cNvPr id="2" name="矩形 1"/>
          <p:cNvSpPr/>
          <p:nvPr/>
        </p:nvSpPr>
        <p:spPr>
          <a:xfrm>
            <a:off x="6627546" y="2625857"/>
            <a:ext cx="5565279" cy="2120452"/>
          </a:xfrm>
          <a:prstGeom prst="rect">
            <a:avLst/>
          </a:prstGeom>
        </p:spPr>
        <p:txBody>
          <a:bodyPr wrap="square">
            <a:spAutoFit/>
          </a:bodyPr>
          <a:lstStyle/>
          <a:p>
            <a:pPr algn="just" defTabSz="964326" fontAlgn="auto">
              <a:lnSpc>
                <a:spcPct val="150000"/>
              </a:lnSpc>
              <a:spcBef>
                <a:spcPts val="0"/>
              </a:spcBef>
              <a:spcAft>
                <a:spcPts val="0"/>
              </a:spcAft>
            </a:pPr>
            <a:r>
              <a:rPr lang="zh-CN" altLang="en-US" dirty="0" smtClean="0">
                <a:latin typeface="Arial"/>
                <a:ea typeface="微软雅黑"/>
              </a:rPr>
              <a:t>    “岑溪模式”</a:t>
            </a:r>
            <a:r>
              <a:rPr lang="zh-CN" altLang="en-US" dirty="0">
                <a:latin typeface="Arial"/>
                <a:ea typeface="微软雅黑"/>
              </a:rPr>
              <a:t>是建立在小班经营法的基础上，将目标管理与营林全过程管理有机结合，将激发潜力提高利润和加强监管控制成本交互融合，最终实现管理和效益“双赢”的先进管理模式。在其不断完善与发展的过程中，展现了许多值得研究与推广的创新之处。</a:t>
            </a:r>
          </a:p>
        </p:txBody>
      </p:sp>
    </p:spTree>
    <p:extLst>
      <p:ext uri="{BB962C8B-B14F-4D97-AF65-F5344CB8AC3E}">
        <p14:creationId xmlns:p14="http://schemas.microsoft.com/office/powerpoint/2010/main" val="498033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8900000">
            <a:off x="2141153" y="2649293"/>
            <a:ext cx="2313109" cy="2313109"/>
          </a:xfrm>
          <a:prstGeom prst="rect">
            <a:avLst/>
          </a:prstGeom>
          <a:blipFill rotWithShape="0">
            <a:blip r:embed="rId3"/>
            <a:stretch>
              <a:fillRect/>
            </a:stretch>
          </a:blipFill>
          <a:ln w="635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3" name="矩形 2"/>
          <p:cNvSpPr/>
          <p:nvPr/>
        </p:nvSpPr>
        <p:spPr>
          <a:xfrm rot="18900000">
            <a:off x="966517" y="4900121"/>
            <a:ext cx="4665059" cy="4665059"/>
          </a:xfrm>
          <a:prstGeom prst="rect">
            <a:avLst/>
          </a:prstGeom>
          <a:noFill/>
          <a:ln w="63500" cmpd="sng">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cxnSp>
        <p:nvCxnSpPr>
          <p:cNvPr id="5" name="直接连接符 4"/>
          <p:cNvCxnSpPr/>
          <p:nvPr/>
        </p:nvCxnSpPr>
        <p:spPr>
          <a:xfrm flipH="1">
            <a:off x="1862228" y="1010562"/>
            <a:ext cx="2198592" cy="219859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126267" y="5880546"/>
            <a:ext cx="342881" cy="342881"/>
            <a:chOff x="10862" y="531"/>
            <a:chExt cx="864" cy="864"/>
          </a:xfrm>
        </p:grpSpPr>
        <p:sp>
          <p:nvSpPr>
            <p:cNvPr id="12" name="矩形 11"/>
            <p:cNvSpPr/>
            <p:nvPr/>
          </p:nvSpPr>
          <p:spPr>
            <a:xfrm>
              <a:off x="10862" y="903"/>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13" name="矩形 12"/>
            <p:cNvSpPr/>
            <p:nvPr/>
          </p:nvSpPr>
          <p:spPr>
            <a:xfrm rot="5400000">
              <a:off x="10862" y="902"/>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grpSp>
      <p:sp>
        <p:nvSpPr>
          <p:cNvPr id="4" name="矩形 3"/>
          <p:cNvSpPr/>
          <p:nvPr/>
        </p:nvSpPr>
        <p:spPr>
          <a:xfrm>
            <a:off x="6021528" y="4245602"/>
            <a:ext cx="6429022" cy="2308324"/>
          </a:xfrm>
          <a:prstGeom prst="rect">
            <a:avLst/>
          </a:prstGeom>
          <a:solidFill>
            <a:schemeClr val="bg1"/>
          </a:solidFill>
          <a:scene3d>
            <a:camera prst="orthographicFront"/>
            <a:lightRig rig="threePt" dir="t"/>
          </a:scene3d>
          <a:sp3d>
            <a:bevelT/>
          </a:sp3d>
        </p:spPr>
        <p:txBody>
          <a:bodyPr>
            <a:spAutoFit/>
          </a:bodyPr>
          <a:lstStyle/>
          <a:p>
            <a:pPr algn="just">
              <a:lnSpc>
                <a:spcPct val="150000"/>
              </a:lnSpc>
            </a:pPr>
            <a:r>
              <a:rPr lang="zh-CN" altLang="en-US" sz="1600" dirty="0">
                <a:solidFill>
                  <a:prstClr val="black"/>
                </a:solidFill>
                <a:latin typeface="微软雅黑" panose="020B0503020204020204" pitchFamily="34" charset="-122"/>
                <a:ea typeface="微软雅黑" panose="020B0503020204020204" pitchFamily="34" charset="-122"/>
              </a:rPr>
              <a:t>       我公司全面综合运用了目标管理的手段，强调根据目标进行系统的全面管理，不但确立了生长量目标，而且还确定了期间目标和众多的分目标，如各林龄林分的营林生长指标，</a:t>
            </a:r>
            <a:r>
              <a:rPr lang="zh-CN" altLang="en-US" sz="1600" b="1" dirty="0">
                <a:solidFill>
                  <a:prstClr val="black"/>
                </a:solidFill>
                <a:latin typeface="微软雅黑" panose="020B0503020204020204" pitchFamily="34" charset="-122"/>
                <a:ea typeface="微软雅黑" panose="020B0503020204020204" pitchFamily="34" charset="-122"/>
              </a:rPr>
              <a:t>在按照要求完成目标的前提下，充分调动各层员工的积极性，最大限度地发挥其业务专长，使管理过程、人员、方法和工作安排都围绕目标自动运行，最后根据目标成果来考核管理绩效，以保证管理活动获得满意的效果</a:t>
            </a:r>
            <a:r>
              <a:rPr lang="zh-CN" altLang="en-US" sz="1600" dirty="0">
                <a:solidFill>
                  <a:prstClr val="black"/>
                </a:solidFill>
                <a:latin typeface="微软雅黑" panose="020B0503020204020204" pitchFamily="34" charset="-122"/>
                <a:ea typeface="微软雅黑" panose="020B0503020204020204" pitchFamily="34" charset="-122"/>
              </a:rPr>
              <a:t>。</a:t>
            </a:r>
          </a:p>
        </p:txBody>
      </p:sp>
      <p:sp>
        <p:nvSpPr>
          <p:cNvPr id="6" name="矩形 5"/>
          <p:cNvSpPr/>
          <p:nvPr/>
        </p:nvSpPr>
        <p:spPr>
          <a:xfrm>
            <a:off x="524719" y="897141"/>
            <a:ext cx="6309740" cy="535531"/>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400" b="1" dirty="0">
                <a:effectLst>
                  <a:reflection blurRad="6350" stA="55000" endA="300" endPos="45500" dir="5400000" sy="-100000" algn="bl" rotWithShape="0"/>
                </a:effectLst>
                <a:latin typeface="微软雅黑"/>
                <a:ea typeface="微软雅黑"/>
              </a:rPr>
              <a:t>1.</a:t>
            </a:r>
            <a:r>
              <a:rPr lang="zh-CN" altLang="en-US" sz="2400" b="1" dirty="0">
                <a:effectLst>
                  <a:reflection blurRad="6350" stA="55000" endA="300" endPos="45500" dir="5400000" sy="-100000" algn="bl" rotWithShape="0"/>
                </a:effectLst>
                <a:latin typeface="微软雅黑"/>
                <a:ea typeface="微软雅黑"/>
              </a:rPr>
              <a:t>将目标管理全面引入林业工程建设项目中来</a:t>
            </a:r>
          </a:p>
        </p:txBody>
      </p:sp>
      <p:sp>
        <p:nvSpPr>
          <p:cNvPr id="7" name="矩形 6"/>
          <p:cNvSpPr/>
          <p:nvPr/>
        </p:nvSpPr>
        <p:spPr>
          <a:xfrm>
            <a:off x="6020259" y="1869641"/>
            <a:ext cx="6429375" cy="1938992"/>
          </a:xfrm>
          <a:prstGeom prst="rect">
            <a:avLst/>
          </a:prstGeom>
          <a:solidFill>
            <a:schemeClr val="accent2">
              <a:lumMod val="40000"/>
              <a:lumOff val="60000"/>
            </a:schemeClr>
          </a:solidFill>
          <a:scene3d>
            <a:camera prst="orthographicFront"/>
            <a:lightRig rig="threePt" dir="t"/>
          </a:scene3d>
          <a:sp3d>
            <a:bevelT/>
          </a:sp3d>
        </p:spPr>
        <p:txBody>
          <a:bodyPr>
            <a:spAutoFit/>
          </a:bodyPr>
          <a:lstStyle/>
          <a:p>
            <a:pPr algn="just">
              <a:lnSpc>
                <a:spcPct val="150000"/>
              </a:lnSpc>
            </a:pPr>
            <a:r>
              <a:rPr lang="zh-CN" altLang="en-US" sz="1600" dirty="0" smtClean="0">
                <a:solidFill>
                  <a:prstClr val="black"/>
                </a:solidFill>
                <a:latin typeface="微软雅黑" panose="020B0503020204020204" pitchFamily="34" charset="-122"/>
                <a:ea typeface="微软雅黑" panose="020B0503020204020204" pitchFamily="34" charset="-122"/>
              </a:rPr>
              <a:t>      目标管理</a:t>
            </a:r>
            <a:r>
              <a:rPr lang="zh-CN" altLang="en-US" sz="1600" dirty="0">
                <a:solidFill>
                  <a:prstClr val="black"/>
                </a:solidFill>
                <a:latin typeface="微软雅黑" panose="020B0503020204020204" pitchFamily="34" charset="-122"/>
                <a:ea typeface="微软雅黑" panose="020B0503020204020204" pitchFamily="34" charset="-122"/>
              </a:rPr>
              <a:t>自上个世纪七十年代引入中国，渐渐地在建筑工程项目中得到的推广和应用，直到九十年代才在建筑工程项目中得到广泛的发展。在我国林业工程项目中，特别是世行贷款林业项目的开展，目标管理才被运用到林业管理中来，直到六大林业工程的开展，这一管理方法才被林业行业推广，但并不十分全面。</a:t>
            </a:r>
            <a:endParaRPr lang="zh-CN" altLang="en-US" sz="1600" dirty="0"/>
          </a:p>
        </p:txBody>
      </p:sp>
    </p:spTree>
    <p:extLst>
      <p:ext uri="{BB962C8B-B14F-4D97-AF65-F5344CB8AC3E}">
        <p14:creationId xmlns:p14="http://schemas.microsoft.com/office/powerpoint/2010/main" val="26190673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35"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style.rotation</p:attrName>
                                        </p:attrNameLst>
                                      </p:cBhvr>
                                      <p:tavLst>
                                        <p:tav tm="0">
                                          <p:val>
                                            <p:fltVal val="720"/>
                                          </p:val>
                                        </p:tav>
                                        <p:tav tm="100000">
                                          <p:val>
                                            <p:fltVal val="0"/>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ppt_w</p:attrName>
                                        </p:attrNameLst>
                                      </p:cBhvr>
                                      <p:tavLst>
                                        <p:tav tm="0">
                                          <p:val>
                                            <p:fltVal val="0"/>
                                          </p:val>
                                        </p:tav>
                                        <p:tav tm="100000">
                                          <p:val>
                                            <p:strVal val="#ppt_w"/>
                                          </p:val>
                                        </p:tav>
                                      </p:tavLst>
                                    </p:anim>
                                  </p:childTnLst>
                                </p:cTn>
                              </p:par>
                              <p:par>
                                <p:cTn id="21" presetID="22"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397"/>
          <a:stretch/>
        </p:blipFill>
        <p:spPr>
          <a:xfrm>
            <a:off x="353" y="0"/>
            <a:ext cx="12858044" cy="7232650"/>
          </a:xfrm>
          <a:prstGeom prst="rect">
            <a:avLst/>
          </a:prstGeom>
        </p:spPr>
      </p:pic>
      <p:sp>
        <p:nvSpPr>
          <p:cNvPr id="96" name="等腰三角形 3"/>
          <p:cNvSpPr/>
          <p:nvPr/>
        </p:nvSpPr>
        <p:spPr>
          <a:xfrm>
            <a:off x="380703" y="265231"/>
            <a:ext cx="9446072" cy="6702188"/>
          </a:xfrm>
          <a:custGeom>
            <a:avLst/>
            <a:gdLst>
              <a:gd name="connsiteX0" fmla="*/ 0 w 3563889"/>
              <a:gd name="connsiteY0" fmla="*/ 0 h 5159266"/>
              <a:gd name="connsiteX1" fmla="*/ 2584924 w 3563889"/>
              <a:gd name="connsiteY1" fmla="*/ 0 h 5159266"/>
              <a:gd name="connsiteX2" fmla="*/ 3563889 w 3563889"/>
              <a:gd name="connsiteY2" fmla="*/ 2579633 h 5159266"/>
              <a:gd name="connsiteX3" fmla="*/ 2584924 w 3563889"/>
              <a:gd name="connsiteY3" fmla="*/ 5159266 h 5159266"/>
              <a:gd name="connsiteX4" fmla="*/ 0 w 3563889"/>
              <a:gd name="connsiteY4" fmla="*/ 5159266 h 5159266"/>
              <a:gd name="connsiteX5" fmla="*/ 0 w 3563889"/>
              <a:gd name="connsiteY5" fmla="*/ 0 h 5159266"/>
              <a:gd name="connsiteX0" fmla="*/ 0 w 3500827"/>
              <a:gd name="connsiteY0" fmla="*/ 0 h 5159266"/>
              <a:gd name="connsiteX1" fmla="*/ 2584924 w 3500827"/>
              <a:gd name="connsiteY1" fmla="*/ 0 h 5159266"/>
              <a:gd name="connsiteX2" fmla="*/ 3500827 w 3500827"/>
              <a:gd name="connsiteY2" fmla="*/ 3604392 h 5159266"/>
              <a:gd name="connsiteX3" fmla="*/ 2584924 w 3500827"/>
              <a:gd name="connsiteY3" fmla="*/ 5159266 h 5159266"/>
              <a:gd name="connsiteX4" fmla="*/ 0 w 3500827"/>
              <a:gd name="connsiteY4" fmla="*/ 5159266 h 5159266"/>
              <a:gd name="connsiteX5" fmla="*/ 0 w 3500827"/>
              <a:gd name="connsiteY5" fmla="*/ 0 h 5159266"/>
              <a:gd name="connsiteX0" fmla="*/ 0 w 3500827"/>
              <a:gd name="connsiteY0" fmla="*/ 0 h 5159266"/>
              <a:gd name="connsiteX1" fmla="*/ 2584924 w 3500827"/>
              <a:gd name="connsiteY1" fmla="*/ 0 h 5159266"/>
              <a:gd name="connsiteX2" fmla="*/ 3500827 w 3500827"/>
              <a:gd name="connsiteY2" fmla="*/ 3604392 h 5159266"/>
              <a:gd name="connsiteX3" fmla="*/ 2733775 w 3500827"/>
              <a:gd name="connsiteY3" fmla="*/ 5159266 h 5159266"/>
              <a:gd name="connsiteX4" fmla="*/ 0 w 3500827"/>
              <a:gd name="connsiteY4" fmla="*/ 5159266 h 5159266"/>
              <a:gd name="connsiteX5" fmla="*/ 0 w 3500827"/>
              <a:gd name="connsiteY5" fmla="*/ 0 h 515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0827" h="5159266">
                <a:moveTo>
                  <a:pt x="0" y="0"/>
                </a:moveTo>
                <a:lnTo>
                  <a:pt x="2584924" y="0"/>
                </a:lnTo>
                <a:lnTo>
                  <a:pt x="3500827" y="3604392"/>
                </a:lnTo>
                <a:lnTo>
                  <a:pt x="2733775" y="5159266"/>
                </a:lnTo>
                <a:lnTo>
                  <a:pt x="0" y="5159266"/>
                </a:lnTo>
                <a:lnTo>
                  <a:pt x="0" y="0"/>
                </a:lnTo>
                <a:close/>
              </a:path>
            </a:pathLst>
          </a:custGeom>
          <a:solidFill>
            <a:srgbClr val="FFFFFF">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5737" fontAlgn="auto">
              <a:spcBef>
                <a:spcPts val="0"/>
              </a:spcBef>
              <a:spcAft>
                <a:spcPts val="0"/>
              </a:spcAft>
              <a:defRPr/>
            </a:pPr>
            <a:endParaRPr lang="zh-CN" altLang="en-US" sz="2531">
              <a:solidFill>
                <a:srgbClr val="006A00"/>
              </a:solidFill>
              <a:latin typeface="Calibri"/>
              <a:ea typeface="宋体" panose="02010600030101010101" pitchFamily="2" charset="-122"/>
            </a:endParaRPr>
          </a:p>
        </p:txBody>
      </p:sp>
      <p:sp>
        <p:nvSpPr>
          <p:cNvPr id="97" name="等腰三角形 96"/>
          <p:cNvSpPr/>
          <p:nvPr/>
        </p:nvSpPr>
        <p:spPr>
          <a:xfrm rot="5400000" flipV="1">
            <a:off x="8470906" y="2399091"/>
            <a:ext cx="6786584" cy="1988403"/>
          </a:xfrm>
          <a:prstGeom prst="triangle">
            <a:avLst>
              <a:gd name="adj" fmla="val 32181"/>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5737" fontAlgn="auto">
              <a:spcBef>
                <a:spcPts val="0"/>
              </a:spcBef>
              <a:spcAft>
                <a:spcPts val="0"/>
              </a:spcAft>
              <a:defRPr/>
            </a:pPr>
            <a:endParaRPr lang="zh-CN" altLang="en-US" sz="2531">
              <a:solidFill>
                <a:srgbClr val="006A00"/>
              </a:solidFill>
              <a:latin typeface="Calibri"/>
              <a:ea typeface="宋体" panose="02010600030101010101" pitchFamily="2" charset="-122"/>
            </a:endParaRPr>
          </a:p>
        </p:txBody>
      </p:sp>
      <p:sp>
        <p:nvSpPr>
          <p:cNvPr id="3" name="矩形 2"/>
          <p:cNvSpPr/>
          <p:nvPr/>
        </p:nvSpPr>
        <p:spPr>
          <a:xfrm>
            <a:off x="1388815" y="1816125"/>
            <a:ext cx="6759658" cy="3784369"/>
          </a:xfrm>
          <a:prstGeom prst="rect">
            <a:avLst/>
          </a:prstGeom>
          <a:noFill/>
        </p:spPr>
        <p:txBody>
          <a:bodyPr wrap="square">
            <a:spAutoFit/>
          </a:bodyPr>
          <a:lstStyle/>
          <a:p>
            <a:pPr defTabSz="964326" fontAlgn="auto">
              <a:lnSpc>
                <a:spcPct val="150000"/>
              </a:lnSpc>
              <a:spcBef>
                <a:spcPts val="0"/>
              </a:spcBef>
              <a:spcAft>
                <a:spcPts val="0"/>
              </a:spcAft>
            </a:pPr>
            <a:r>
              <a:rPr lang="zh-CN" altLang="en-US" dirty="0" smtClean="0">
                <a:solidFill>
                  <a:schemeClr val="accent1"/>
                </a:solidFill>
                <a:effectLst/>
                <a:latin typeface="Calibri"/>
              </a:rPr>
              <a:t>        目标管理</a:t>
            </a:r>
            <a:r>
              <a:rPr lang="zh-CN" altLang="en-US" dirty="0">
                <a:solidFill>
                  <a:schemeClr val="accent1"/>
                </a:solidFill>
                <a:effectLst/>
                <a:latin typeface="Calibri"/>
              </a:rPr>
              <a:t>以制定目标为起点，以目标完成情况的考核为终结。</a:t>
            </a:r>
            <a:endParaRPr lang="en-US" altLang="zh-CN" dirty="0">
              <a:solidFill>
                <a:schemeClr val="accent1"/>
              </a:solidFill>
              <a:effectLst/>
              <a:latin typeface="Calibri"/>
            </a:endParaRPr>
          </a:p>
          <a:p>
            <a:pPr defTabSz="964326" fontAlgn="auto">
              <a:lnSpc>
                <a:spcPct val="150000"/>
              </a:lnSpc>
              <a:spcBef>
                <a:spcPts val="0"/>
              </a:spcBef>
              <a:spcAft>
                <a:spcPts val="0"/>
              </a:spcAft>
            </a:pPr>
            <a:r>
              <a:rPr lang="zh-CN" altLang="en-US" dirty="0">
                <a:solidFill>
                  <a:schemeClr val="accent1"/>
                </a:solidFill>
                <a:effectLst/>
                <a:latin typeface="Calibri"/>
              </a:rPr>
              <a:t>一般情况下目标管理，只注重最后的结果，强调自主，自治和自觉，至于完成目标的具体过程、途径和方法，监督的成分很少。</a:t>
            </a:r>
            <a:endParaRPr lang="en-US" altLang="zh-CN" dirty="0">
              <a:solidFill>
                <a:schemeClr val="accent1"/>
              </a:solidFill>
              <a:effectLst/>
              <a:latin typeface="Calibri"/>
            </a:endParaRPr>
          </a:p>
          <a:p>
            <a:pPr defTabSz="964326" fontAlgn="auto">
              <a:lnSpc>
                <a:spcPct val="150000"/>
              </a:lnSpc>
              <a:spcBef>
                <a:spcPts val="0"/>
              </a:spcBef>
              <a:spcAft>
                <a:spcPts val="0"/>
              </a:spcAft>
            </a:pPr>
            <a:r>
              <a:rPr lang="zh-CN" altLang="en-US" dirty="0">
                <a:solidFill>
                  <a:schemeClr val="accent1"/>
                </a:solidFill>
                <a:effectLst/>
                <a:latin typeface="Calibri"/>
              </a:rPr>
              <a:t>全过程管理就是对生产过程中的每个环节进行管理。</a:t>
            </a:r>
            <a:endParaRPr lang="en-US" altLang="zh-CN" dirty="0">
              <a:solidFill>
                <a:schemeClr val="accent1"/>
              </a:solidFill>
              <a:effectLst/>
              <a:latin typeface="Calibri"/>
            </a:endParaRPr>
          </a:p>
          <a:p>
            <a:pPr defTabSz="964326" fontAlgn="auto">
              <a:lnSpc>
                <a:spcPct val="150000"/>
              </a:lnSpc>
              <a:spcBef>
                <a:spcPts val="0"/>
              </a:spcBef>
              <a:spcAft>
                <a:spcPts val="0"/>
              </a:spcAft>
            </a:pPr>
            <a:r>
              <a:rPr lang="zh-CN" altLang="en-US" dirty="0" smtClean="0">
                <a:solidFill>
                  <a:schemeClr val="accent1"/>
                </a:solidFill>
                <a:effectLst/>
                <a:latin typeface="Calibri"/>
              </a:rPr>
              <a:t>         在</a:t>
            </a:r>
            <a:r>
              <a:rPr lang="zh-CN" altLang="en-US" dirty="0">
                <a:solidFill>
                  <a:schemeClr val="accent1"/>
                </a:solidFill>
                <a:effectLst/>
                <a:latin typeface="Calibri"/>
              </a:rPr>
              <a:t>日常营林生产管理中，公司将全过程管理理念和目标管理有机结合，严格实行小班经营法，对经营小班营林成本进行全过程跟踪管理，对经营小班营林施工作业进行全过程监督和验收，实现成本控制，保证施工质量，确保各项工作有效开展，从而保证了每一个分解目标和整体目标的顺利实现。</a:t>
            </a:r>
          </a:p>
        </p:txBody>
      </p:sp>
      <p:sp>
        <p:nvSpPr>
          <p:cNvPr id="4" name="矩形 3"/>
          <p:cNvSpPr/>
          <p:nvPr/>
        </p:nvSpPr>
        <p:spPr>
          <a:xfrm>
            <a:off x="1172791" y="1301915"/>
            <a:ext cx="5694187" cy="497957"/>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400" b="1" dirty="0">
                <a:solidFill>
                  <a:schemeClr val="bg2">
                    <a:lumMod val="75000"/>
                  </a:schemeClr>
                </a:solidFill>
                <a:effectLst>
                  <a:reflection blurRad="6350" stA="55000" endA="300" endPos="45500" dir="5400000" sy="-100000" algn="bl" rotWithShape="0"/>
                </a:effectLst>
                <a:latin typeface="微软雅黑"/>
                <a:ea typeface="微软雅黑"/>
              </a:rPr>
              <a:t>2.</a:t>
            </a:r>
            <a:r>
              <a:rPr lang="zh-CN" altLang="en-US" sz="2400" b="1" dirty="0">
                <a:solidFill>
                  <a:schemeClr val="bg2">
                    <a:lumMod val="75000"/>
                  </a:schemeClr>
                </a:solidFill>
                <a:effectLst>
                  <a:reflection blurRad="6350" stA="55000" endA="300" endPos="45500" dir="5400000" sy="-100000" algn="bl" rotWithShape="0"/>
                </a:effectLst>
                <a:latin typeface="微软雅黑"/>
                <a:ea typeface="微软雅黑"/>
              </a:rPr>
              <a:t>将全过程管理理念和目标管理充分结合</a:t>
            </a:r>
          </a:p>
        </p:txBody>
      </p:sp>
    </p:spTree>
    <p:extLst>
      <p:ext uri="{BB962C8B-B14F-4D97-AF65-F5344CB8AC3E}">
        <p14:creationId xmlns:p14="http://schemas.microsoft.com/office/powerpoint/2010/main" val="148281102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0"/>
            <a:ext cx="12858044" cy="72326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dirty="0">
              <a:solidFill>
                <a:srgbClr val="FFFFFF"/>
              </a:solidFill>
              <a:latin typeface="Arial"/>
              <a:ea typeface="微软雅黑"/>
            </a:endParaRPr>
          </a:p>
        </p:txBody>
      </p:sp>
      <p:pic>
        <p:nvPicPr>
          <p:cNvPr id="15" name="图片占位符 1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5892" b="15892"/>
          <a:stretch>
            <a:fillRect/>
          </a:stretch>
        </p:blipFill>
        <p:spPr/>
      </p:pic>
      <p:sp>
        <p:nvSpPr>
          <p:cNvPr id="3" name="矩形 2"/>
          <p:cNvSpPr/>
          <p:nvPr/>
        </p:nvSpPr>
        <p:spPr>
          <a:xfrm>
            <a:off x="663346" y="666760"/>
            <a:ext cx="11532059" cy="5899130"/>
          </a:xfrm>
          <a:prstGeom prst="rect">
            <a:avLst/>
          </a:prstGeom>
          <a:solidFill>
            <a:schemeClr val="bg1">
              <a:lumMod val="9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defRPr/>
            </a:pPr>
            <a:endParaRPr lang="zh-CN" altLang="en-US" sz="1898">
              <a:solidFill>
                <a:srgbClr val="FFFFFF"/>
              </a:solidFill>
              <a:latin typeface="Arial"/>
              <a:ea typeface="微软雅黑"/>
            </a:endParaRPr>
          </a:p>
        </p:txBody>
      </p:sp>
      <p:sp>
        <p:nvSpPr>
          <p:cNvPr id="13" name="矩形 12"/>
          <p:cNvSpPr/>
          <p:nvPr/>
        </p:nvSpPr>
        <p:spPr>
          <a:xfrm>
            <a:off x="1356557" y="2032149"/>
            <a:ext cx="10232655" cy="3545266"/>
          </a:xfrm>
          <a:prstGeom prst="rect">
            <a:avLst/>
          </a:prstGeom>
          <a:solidFill>
            <a:schemeClr val="accent3">
              <a:lumMod val="40000"/>
              <a:lumOff val="60000"/>
              <a:alpha val="44000"/>
            </a:schemeClr>
          </a:solidFill>
          <a:scene3d>
            <a:camera prst="orthographicFront"/>
            <a:lightRig rig="threePt" dir="t"/>
          </a:scene3d>
          <a:sp3d>
            <a:bevelT/>
          </a:sp3d>
        </p:spPr>
        <p:txBody>
          <a:bodyPr wrap="square">
            <a:spAutoFit/>
          </a:bodyPr>
          <a:lstStyle/>
          <a:p>
            <a:pPr defTabSz="964326" fontAlgn="auto">
              <a:lnSpc>
                <a:spcPct val="150000"/>
              </a:lnSpc>
              <a:spcBef>
                <a:spcPts val="0"/>
              </a:spcBef>
              <a:spcAft>
                <a:spcPts val="0"/>
              </a:spcAft>
            </a:pPr>
            <a:r>
              <a:rPr lang="zh-CN" altLang="en-US" sz="1898" dirty="0" smtClean="0">
                <a:solidFill>
                  <a:srgbClr val="000000"/>
                </a:solidFill>
                <a:latin typeface="Arial"/>
                <a:ea typeface="微软雅黑"/>
              </a:rPr>
              <a:t>       岑溪公司</a:t>
            </a:r>
            <a:r>
              <a:rPr lang="zh-CN" altLang="en-US" sz="1898" dirty="0">
                <a:solidFill>
                  <a:srgbClr val="000000"/>
                </a:solidFill>
                <a:latin typeface="Arial"/>
                <a:ea typeface="微软雅黑"/>
              </a:rPr>
              <a:t>在实际经营中，更强调发挥人的积极性、主动性和创造性，注重按照目标要求实行自主管理和自我控制。通过采用精神激励和物质激励相结合的方法，把个人目标与组织目标结合起来，使员工感受到工作的乐趣和达成目标的价值。</a:t>
            </a:r>
          </a:p>
          <a:p>
            <a:pPr defTabSz="964326" fontAlgn="auto">
              <a:lnSpc>
                <a:spcPct val="150000"/>
              </a:lnSpc>
              <a:spcBef>
                <a:spcPts val="0"/>
              </a:spcBef>
              <a:spcAft>
                <a:spcPts val="0"/>
              </a:spcAft>
            </a:pPr>
            <a:r>
              <a:rPr lang="zh-CN" altLang="en-US" sz="1898" dirty="0" smtClean="0">
                <a:solidFill>
                  <a:srgbClr val="000000"/>
                </a:solidFill>
                <a:latin typeface="Arial"/>
                <a:ea typeface="微软雅黑"/>
              </a:rPr>
              <a:t>       在</a:t>
            </a:r>
            <a:r>
              <a:rPr lang="zh-CN" altLang="en-US" sz="1898" dirty="0">
                <a:solidFill>
                  <a:srgbClr val="000000"/>
                </a:solidFill>
                <a:latin typeface="Arial"/>
                <a:ea typeface="微软雅黑"/>
              </a:rPr>
              <a:t>目标管理的基础上，公司将日常工作任务分解落实到部门、工区及工作组，责任落实到人，实现员工“责、权、利”基本对等，真正实现个人收益与个人工作实绩挂钩。</a:t>
            </a:r>
            <a:endParaRPr lang="en-US" altLang="zh-CN" sz="1898" dirty="0">
              <a:solidFill>
                <a:srgbClr val="000000"/>
              </a:solidFill>
              <a:latin typeface="Arial"/>
              <a:ea typeface="微软雅黑"/>
            </a:endParaRPr>
          </a:p>
          <a:p>
            <a:pPr defTabSz="964326" fontAlgn="auto">
              <a:lnSpc>
                <a:spcPct val="150000"/>
              </a:lnSpc>
              <a:spcBef>
                <a:spcPts val="0"/>
              </a:spcBef>
              <a:spcAft>
                <a:spcPts val="0"/>
              </a:spcAft>
            </a:pPr>
            <a:r>
              <a:rPr lang="zh-CN" altLang="en-US" sz="1898" dirty="0" smtClean="0">
                <a:solidFill>
                  <a:srgbClr val="000000"/>
                </a:solidFill>
                <a:latin typeface="Arial"/>
                <a:ea typeface="微软雅黑"/>
              </a:rPr>
              <a:t>       把</a:t>
            </a:r>
            <a:r>
              <a:rPr lang="zh-CN" altLang="en-US" sz="1898" dirty="0">
                <a:solidFill>
                  <a:srgbClr val="000000"/>
                </a:solidFill>
                <a:latin typeface="Arial"/>
                <a:ea typeface="微软雅黑"/>
              </a:rPr>
              <a:t>个人利益与企业利益高度结合起来，强化各层员工主人公意识，激励员工积极进取、自发思考，主动为公司谋发展谋利益，真正使员工做到与公司共进退，形成众人拾柴火焰高地积极工作气氛，凝心聚力，为企业发展提供坚定有力的内生动力。</a:t>
            </a:r>
          </a:p>
        </p:txBody>
      </p:sp>
      <p:sp>
        <p:nvSpPr>
          <p:cNvPr id="4" name="矩形 3"/>
          <p:cNvSpPr/>
          <p:nvPr/>
        </p:nvSpPr>
        <p:spPr>
          <a:xfrm>
            <a:off x="7444955" y="1496618"/>
            <a:ext cx="4119111" cy="535531"/>
          </a:xfrm>
          <a:prstGeom prst="rect">
            <a:avLst/>
          </a:prstGeom>
          <a:solidFill>
            <a:schemeClr val="accent3">
              <a:lumMod val="40000"/>
              <a:lumOff val="60000"/>
            </a:schemeClr>
          </a:solidFill>
          <a:scene3d>
            <a:camera prst="orthographicFront"/>
            <a:lightRig rig="threePt" dir="t"/>
          </a:scene3d>
          <a:sp3d>
            <a:bevelT/>
          </a:sp3d>
        </p:spPr>
        <p:txBody>
          <a:bodyPr wrap="square">
            <a:spAutoFit/>
            <a:sp3d contourW="25400"/>
          </a:bodyPr>
          <a:lstStyle/>
          <a:p>
            <a:pPr algn="ctr" defTabSz="964326" fontAlgn="auto">
              <a:lnSpc>
                <a:spcPct val="120000"/>
              </a:lnSpc>
              <a:spcBef>
                <a:spcPts val="0"/>
              </a:spcBef>
              <a:spcAft>
                <a:spcPts val="0"/>
              </a:spcAft>
            </a:pPr>
            <a:r>
              <a:rPr lang="en-US" altLang="zh-CN" sz="2400" b="1" dirty="0">
                <a:effectLst>
                  <a:reflection blurRad="6350" stA="55000" endA="300" endPos="45500" dir="5400000" sy="-100000" algn="bl" rotWithShape="0"/>
                </a:effectLst>
                <a:latin typeface="微软雅黑"/>
                <a:ea typeface="微软雅黑"/>
              </a:rPr>
              <a:t>3.</a:t>
            </a:r>
            <a:r>
              <a:rPr lang="zh-CN" altLang="en-US" sz="2400" b="1" dirty="0">
                <a:effectLst>
                  <a:reflection blurRad="6350" stA="55000" endA="300" endPos="45500" dir="5400000" sy="-100000" algn="bl" rotWithShape="0"/>
                </a:effectLst>
                <a:latin typeface="微软雅黑"/>
                <a:ea typeface="微软雅黑"/>
              </a:rPr>
              <a:t>重视激励因素的作用</a:t>
            </a:r>
          </a:p>
        </p:txBody>
      </p:sp>
    </p:spTree>
    <p:extLst>
      <p:ext uri="{BB962C8B-B14F-4D97-AF65-F5344CB8AC3E}">
        <p14:creationId xmlns:p14="http://schemas.microsoft.com/office/powerpoint/2010/main" val="326785955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27" y="1964197"/>
            <a:ext cx="12857163" cy="3612702"/>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3943658" y="3400301"/>
            <a:ext cx="4971436" cy="730160"/>
          </a:xfrm>
          <a:prstGeom prst="roundRect">
            <a:avLst>
              <a:gd name="adj" fmla="val 50000"/>
            </a:avLst>
          </a:prstGeom>
          <a:solidFill>
            <a:schemeClr val="accent6">
              <a:lumMod val="60000"/>
              <a:lumOff val="40000"/>
              <a:alpha val="51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172230" y="3534267"/>
            <a:ext cx="4514291" cy="4725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积极寻求经营规模扩张之路</a:t>
            </a:r>
          </a:p>
        </p:txBody>
      </p:sp>
      <p:sp>
        <p:nvSpPr>
          <p:cNvPr id="6" name="矩形 5"/>
          <p:cNvSpPr/>
          <p:nvPr/>
        </p:nvSpPr>
        <p:spPr>
          <a:xfrm>
            <a:off x="795"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215086"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429376"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643667"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1"/>
          <p:cNvSpPr>
            <a:spLocks noChangeArrowheads="1"/>
          </p:cNvSpPr>
          <p:nvPr>
            <p:custDataLst>
              <p:tags r:id="rId3"/>
            </p:custDataLst>
          </p:nvPr>
        </p:nvSpPr>
        <p:spPr bwMode="auto">
          <a:xfrm flipH="1">
            <a:off x="5139937" y="2471772"/>
            <a:ext cx="2571433" cy="804900"/>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en-US" altLang="zh-CN"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7455581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500" autoRev="1" fill="hold">
                                          <p:stCondLst>
                                            <p:cond delay="0"/>
                                          </p:stCondLst>
                                        </p:cTn>
                                        <p:tgtEl>
                                          <p:spTgt spid="20"/>
                                        </p:tgtEl>
                                        <p:attrNameLst>
                                          <p:attrName>ppt_w</p:attrName>
                                        </p:attrNameLst>
                                      </p:cBhvr>
                                    </p:anim>
                                    <p:anim by="(#ppt_w*0.50)" calcmode="lin" valueType="num">
                                      <p:cBhvr>
                                        <p:cTn id="23" dur="500" decel="50000" autoRev="1" fill="hold">
                                          <p:stCondLst>
                                            <p:cond delay="0"/>
                                          </p:stCondLst>
                                        </p:cTn>
                                        <p:tgtEl>
                                          <p:spTgt spid="20"/>
                                        </p:tgtEl>
                                        <p:attrNameLst>
                                          <p:attrName>ppt_x</p:attrName>
                                        </p:attrNameLst>
                                      </p:cBhvr>
                                    </p:anim>
                                    <p:anim from="(-#ppt_h/2)" to="(#ppt_y)" calcmode="lin" valueType="num">
                                      <p:cBhvr>
                                        <p:cTn id="24" dur="1000" fill="hold">
                                          <p:stCondLst>
                                            <p:cond delay="0"/>
                                          </p:stCondLst>
                                        </p:cTn>
                                        <p:tgtEl>
                                          <p:spTgt spid="20"/>
                                        </p:tgtEl>
                                        <p:attrNameLst>
                                          <p:attrName>ppt_y</p:attrName>
                                        </p:attrNameLst>
                                      </p:cBhvr>
                                    </p:anim>
                                    <p:animRot by="21600000">
                                      <p:cBhvr>
                                        <p:cTn id="25" dur="1000" fill="hold">
                                          <p:stCondLst>
                                            <p:cond delay="0"/>
                                          </p:stCondLst>
                                        </p:cTn>
                                        <p:tgtEl>
                                          <p:spTgt spid="20"/>
                                        </p:tgtEl>
                                        <p:attrNameLst>
                                          <p:attrName>r</p:attrName>
                                        </p:attrNameLst>
                                      </p:cBhvr>
                                    </p:animRo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by="(-#ppt_w*2)" calcmode="lin" valueType="num">
                                      <p:cBhvr rctx="PPT">
                                        <p:cTn id="31" dur="500" autoRev="1" fill="hold">
                                          <p:stCondLst>
                                            <p:cond delay="0"/>
                                          </p:stCondLst>
                                        </p:cTn>
                                        <p:tgtEl>
                                          <p:spTgt spid="19"/>
                                        </p:tgtEl>
                                        <p:attrNameLst>
                                          <p:attrName>ppt_w</p:attrName>
                                        </p:attrNameLst>
                                      </p:cBhvr>
                                    </p:anim>
                                    <p:anim by="(#ppt_w*0.50)" calcmode="lin" valueType="num">
                                      <p:cBhvr>
                                        <p:cTn id="32" dur="500" decel="50000" autoRev="1" fill="hold">
                                          <p:stCondLst>
                                            <p:cond delay="0"/>
                                          </p:stCondLst>
                                        </p:cTn>
                                        <p:tgtEl>
                                          <p:spTgt spid="19"/>
                                        </p:tgtEl>
                                        <p:attrNameLst>
                                          <p:attrName>ppt_x</p:attrName>
                                        </p:attrNameLst>
                                      </p:cBhvr>
                                    </p:anim>
                                    <p:anim from="(-#ppt_h/2)" to="(#ppt_y)" calcmode="lin" valueType="num">
                                      <p:cBhvr>
                                        <p:cTn id="33" dur="1000" fill="hold">
                                          <p:stCondLst>
                                            <p:cond delay="0"/>
                                          </p:stCondLst>
                                        </p:cTn>
                                        <p:tgtEl>
                                          <p:spTgt spid="19"/>
                                        </p:tgtEl>
                                        <p:attrNameLst>
                                          <p:attrName>ppt_y</p:attrName>
                                        </p:attrNameLst>
                                      </p:cBhvr>
                                    </p:anim>
                                    <p:animRot by="21600000">
                                      <p:cBhvr>
                                        <p:cTn id="34"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9" grpId="0"/>
      <p:bldP spid="6" grpId="0" animBg="1"/>
      <p:bldP spid="7" grpId="0" animBg="1"/>
      <p:bldP spid="8" grpId="0" animBg="1"/>
      <p:bldP spid="10" grpId="0" animBg="1"/>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23" r="5523"/>
          <a:stretch>
            <a:fillRect/>
          </a:stretch>
        </p:blipFill>
        <p:spPr>
          <a:xfrm>
            <a:off x="0" y="683083"/>
            <a:ext cx="12858750" cy="6047299"/>
          </a:xfrm>
        </p:spPr>
      </p:pic>
      <p:sp>
        <p:nvSpPr>
          <p:cNvPr id="7" name="矩形 6"/>
          <p:cNvSpPr/>
          <p:nvPr/>
        </p:nvSpPr>
        <p:spPr>
          <a:xfrm>
            <a:off x="4544051" y="3832349"/>
            <a:ext cx="7717972" cy="2232248"/>
          </a:xfrm>
          <a:prstGeom prst="rect">
            <a:avLst/>
          </a:prstGeom>
          <a:solidFill>
            <a:schemeClr val="accent4">
              <a:lumMod val="40000"/>
              <a:lumOff val="60000"/>
              <a:alpha val="71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29747" y="3921777"/>
            <a:ext cx="7501376" cy="1993238"/>
          </a:xfrm>
          <a:prstGeom prst="rect">
            <a:avLst/>
          </a:prstGeom>
        </p:spPr>
        <p:txBody>
          <a:bodyPr wrap="square">
            <a:spAutoFit/>
            <a:scene3d>
              <a:camera prst="orthographicFront"/>
              <a:lightRig rig="threePt" dir="t"/>
            </a:scene3d>
            <a:sp3d contourW="25400"/>
          </a:bodyPr>
          <a:lstStyle/>
          <a:p>
            <a:pPr algn="just">
              <a:lnSpc>
                <a:spcPct val="150000"/>
              </a:lnSpc>
            </a:pPr>
            <a:r>
              <a:rPr lang="zh-CN" altLang="en-US" sz="1400" dirty="0" smtClean="0">
                <a:latin typeface="微软雅黑" panose="020B0503020204020204" pitchFamily="34" charset="-122"/>
                <a:ea typeface="微软雅黑" panose="020B0503020204020204" pitchFamily="34" charset="-122"/>
              </a:rPr>
              <a:t>       在此</a:t>
            </a:r>
            <a:r>
              <a:rPr lang="zh-CN" altLang="en-US" sz="1400" dirty="0">
                <a:latin typeface="微软雅黑" panose="020B0503020204020204" pitchFamily="34" charset="-122"/>
                <a:ea typeface="微软雅黑" panose="020B0503020204020204" pitchFamily="34" charset="-122"/>
              </a:rPr>
              <a:t>背景下，广西、广东、云南等地速丰林项目大量出现，不仅国内的营林企业开始布局速丰林基地，甚至很多不是营林造林领域的企业也盲目加入了进来</a:t>
            </a:r>
            <a:r>
              <a:rPr lang="zh-CN" altLang="en-US" sz="1400"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大量</a:t>
            </a:r>
            <a:r>
              <a:rPr lang="zh-CN" altLang="en-US" sz="1400" b="1" dirty="0">
                <a:latin typeface="微软雅黑" panose="020B0503020204020204" pitchFamily="34" charset="-122"/>
                <a:ea typeface="微软雅黑" panose="020B0503020204020204" pitchFamily="34" charset="-122"/>
              </a:rPr>
              <a:t>资金及各种</a:t>
            </a:r>
            <a:r>
              <a:rPr lang="zh-CN" altLang="en-US" sz="1400" b="1" dirty="0" smtClean="0">
                <a:latin typeface="微软雅黑" panose="020B0503020204020204" pitchFamily="34" charset="-122"/>
                <a:ea typeface="微软雅黑" panose="020B0503020204020204" pitchFamily="34" charset="-122"/>
              </a:rPr>
              <a:t>资源迅速涌入，加之盲目</a:t>
            </a:r>
            <a:r>
              <a:rPr lang="zh-CN" altLang="en-US" sz="1400" b="1" dirty="0">
                <a:latin typeface="微软雅黑" panose="020B0503020204020204" pitchFamily="34" charset="-122"/>
                <a:ea typeface="微软雅黑" panose="020B0503020204020204" pitchFamily="34" charset="-122"/>
              </a:rPr>
              <a:t>投资，导致市场过热，又因无序竞争，林地租赁价格、转让价格迅速</a:t>
            </a:r>
            <a:r>
              <a:rPr lang="zh-CN" altLang="en-US" sz="1400" b="1" dirty="0" smtClean="0">
                <a:latin typeface="微软雅黑" panose="020B0503020204020204" pitchFamily="34" charset="-122"/>
                <a:ea typeface="微软雅黑" panose="020B0503020204020204" pitchFamily="34" charset="-122"/>
              </a:rPr>
              <a:t>飙升</a:t>
            </a:r>
            <a:r>
              <a:rPr lang="zh-CN" altLang="en-US" sz="1400" b="1" dirty="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最终</a:t>
            </a:r>
            <a:r>
              <a:rPr lang="zh-CN" altLang="en-US" sz="1400" b="1" dirty="0">
                <a:latin typeface="微软雅黑" panose="020B0503020204020204" pitchFamily="34" charset="-122"/>
                <a:ea typeface="微软雅黑" panose="020B0503020204020204" pitchFamily="34" charset="-122"/>
              </a:rPr>
              <a:t>导致林地租赁、流转市场严重失衡、失真</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鉴于</a:t>
            </a:r>
            <a:r>
              <a:rPr lang="zh-CN" altLang="en-US" sz="1400" dirty="0">
                <a:latin typeface="微软雅黑" panose="020B0503020204020204" pitchFamily="34" charset="-122"/>
                <a:ea typeface="微软雅黑" panose="020B0503020204020204" pitchFamily="34" charset="-122"/>
              </a:rPr>
              <a:t>上述情况，我公司决定将</a:t>
            </a:r>
            <a:r>
              <a:rPr lang="en-US" altLang="zh-CN" sz="1400" dirty="0">
                <a:latin typeface="微软雅黑" panose="020B0503020204020204" pitchFamily="34" charset="-122"/>
                <a:ea typeface="微软雅黑" panose="020B0503020204020204" pitchFamily="34" charset="-122"/>
              </a:rPr>
              <a:t>20</a:t>
            </a:r>
            <a:r>
              <a:rPr lang="zh-CN" altLang="en-US" sz="1400" dirty="0">
                <a:latin typeface="微软雅黑" panose="020B0503020204020204" pitchFamily="34" charset="-122"/>
                <a:ea typeface="微软雅黑" panose="020B0503020204020204" pitchFamily="34" charset="-122"/>
              </a:rPr>
              <a:t>万亩的规模缩小至</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亩，</a:t>
            </a:r>
            <a:r>
              <a:rPr lang="zh-CN" altLang="en-US" sz="1400" b="1" dirty="0">
                <a:latin typeface="微软雅黑" panose="020B0503020204020204" pitchFamily="34" charset="-122"/>
                <a:ea typeface="微软雅黑" panose="020B0503020204020204" pitchFamily="34" charset="-122"/>
              </a:rPr>
              <a:t>以退为进，以建设桉树速丰林示范基地、打造先进模范造林队伍为根基，时刻关注市场变化，等待价格回落后再行发展</a:t>
            </a:r>
            <a:r>
              <a:rPr lang="zh-CN" altLang="en-US" sz="1400" dirty="0">
                <a:latin typeface="微软雅黑" panose="020B0503020204020204" pitchFamily="34" charset="-122"/>
                <a:ea typeface="微软雅黑" panose="020B0503020204020204" pitchFamily="34" charset="-122"/>
              </a:rPr>
              <a:t>。</a:t>
            </a:r>
          </a:p>
        </p:txBody>
      </p:sp>
      <p:sp>
        <p:nvSpPr>
          <p:cNvPr id="6" name="矩形 5"/>
          <p:cNvSpPr/>
          <p:nvPr/>
        </p:nvSpPr>
        <p:spPr>
          <a:xfrm>
            <a:off x="568229" y="1272184"/>
            <a:ext cx="7393547" cy="2181752"/>
          </a:xfrm>
          <a:prstGeom prst="rect">
            <a:avLst/>
          </a:prstGeom>
          <a:solidFill>
            <a:schemeClr val="accent4">
              <a:lumMod val="40000"/>
              <a:lumOff val="60000"/>
              <a:alpha val="71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4603" y="1366441"/>
            <a:ext cx="7200800" cy="1993238"/>
          </a:xfrm>
          <a:prstGeom prst="rect">
            <a:avLst/>
          </a:prstGeom>
        </p:spPr>
        <p:txBody>
          <a:bodyPr wrap="square">
            <a:spAutoFit/>
            <a:scene3d>
              <a:camera prst="orthographicFront"/>
              <a:lightRig rig="threePt" dir="t"/>
            </a:scene3d>
            <a:sp3d contourW="25400"/>
          </a:bodyPr>
          <a:lstStyle/>
          <a:p>
            <a:pPr algn="just">
              <a:lnSpc>
                <a:spcPct val="150000"/>
              </a:lnSpc>
            </a:pPr>
            <a:r>
              <a:rPr lang="zh-CN" altLang="en-US" sz="1400" dirty="0" smtClean="0">
                <a:latin typeface="微软雅黑" panose="020B0503020204020204" pitchFamily="34" charset="-122"/>
                <a:ea typeface="微软雅黑" panose="020B0503020204020204" pitchFamily="34" charset="-122"/>
              </a:rPr>
              <a:t>       岑溪公司</a:t>
            </a:r>
            <a:r>
              <a:rPr lang="zh-CN" altLang="en-US" sz="1400" dirty="0">
                <a:latin typeface="微软雅黑" panose="020B0503020204020204" pitchFamily="34" charset="-122"/>
                <a:ea typeface="微软雅黑" panose="020B0503020204020204" pitchFamily="34" charset="-122"/>
              </a:rPr>
              <a:t>作为专业的现代化营林企业，在</a:t>
            </a:r>
            <a:r>
              <a:rPr lang="en-US" altLang="zh-CN" sz="1400" dirty="0">
                <a:latin typeface="微软雅黑" panose="020B0503020204020204" pitchFamily="34" charset="-122"/>
                <a:ea typeface="微软雅黑" panose="020B0503020204020204" pitchFamily="34" charset="-122"/>
              </a:rPr>
              <a:t>2005</a:t>
            </a:r>
            <a:r>
              <a:rPr lang="zh-CN" altLang="en-US" sz="1400" dirty="0">
                <a:latin typeface="微软雅黑" panose="020B0503020204020204" pitchFamily="34" charset="-122"/>
                <a:ea typeface="微软雅黑" panose="020B0503020204020204" pitchFamily="34" charset="-122"/>
              </a:rPr>
              <a:t>年成立之初就瞄准了广阔的桉树培育领域，并制定了</a:t>
            </a:r>
            <a:r>
              <a:rPr lang="zh-CN" altLang="en-US" sz="1400" b="1" dirty="0">
                <a:latin typeface="微软雅黑" panose="020B0503020204020204" pitchFamily="34" charset="-122"/>
                <a:ea typeface="微软雅黑" panose="020B0503020204020204" pitchFamily="34" charset="-122"/>
              </a:rPr>
              <a:t>租地建设优质桉树无性系速生丰产林</a:t>
            </a:r>
            <a:r>
              <a:rPr lang="en-US" altLang="zh-CN" sz="1400" b="1" dirty="0">
                <a:latin typeface="微软雅黑" panose="020B0503020204020204" pitchFamily="34" charset="-122"/>
                <a:ea typeface="微软雅黑" panose="020B0503020204020204" pitchFamily="34" charset="-122"/>
              </a:rPr>
              <a:t>20</a:t>
            </a:r>
            <a:r>
              <a:rPr lang="zh-CN" altLang="en-US" sz="1400" b="1" dirty="0">
                <a:latin typeface="微软雅黑" panose="020B0503020204020204" pitchFamily="34" charset="-122"/>
                <a:ea typeface="微软雅黑" panose="020B0503020204020204" pitchFamily="34" charset="-122"/>
              </a:rPr>
              <a:t>万亩的计划</a:t>
            </a:r>
            <a:r>
              <a:rPr lang="zh-CN" altLang="en-US" sz="1400" dirty="0">
                <a:latin typeface="微软雅黑" panose="020B0503020204020204" pitchFamily="34" charset="-122"/>
                <a:ea typeface="微软雅黑" panose="020B0503020204020204" pitchFamily="34" charset="-122"/>
              </a:rPr>
              <a:t>。</a:t>
            </a:r>
          </a:p>
          <a:p>
            <a:pPr algn="just">
              <a:lnSpc>
                <a:spcPct val="150000"/>
              </a:lnSpc>
            </a:pPr>
            <a:r>
              <a:rPr lang="zh-CN" altLang="en-US" sz="1400" dirty="0" smtClean="0">
                <a:latin typeface="微软雅黑" panose="020B0503020204020204" pitchFamily="34" charset="-122"/>
                <a:ea typeface="微软雅黑" panose="020B0503020204020204" pitchFamily="34" charset="-122"/>
              </a:rPr>
              <a:t>       但是</a:t>
            </a:r>
            <a:r>
              <a:rPr lang="zh-CN" altLang="en-US" sz="1400" dirty="0">
                <a:latin typeface="微软雅黑" panose="020B0503020204020204" pitchFamily="34" charset="-122"/>
                <a:ea typeface="微软雅黑" panose="020B0503020204020204" pitchFamily="34" charset="-122"/>
              </a:rPr>
              <a:t>，由于彼时的速丰林基地</a:t>
            </a:r>
            <a:r>
              <a:rPr lang="zh-CN" altLang="en-US" sz="1400" dirty="0" smtClean="0">
                <a:latin typeface="微软雅黑" panose="020B0503020204020204" pitchFamily="34" charset="-122"/>
                <a:ea typeface="微软雅黑" panose="020B0503020204020204" pitchFamily="34" charset="-122"/>
              </a:rPr>
              <a:t>为响应</a:t>
            </a:r>
            <a:r>
              <a:rPr lang="zh-CN" altLang="en-US" sz="1400" dirty="0">
                <a:latin typeface="微软雅黑" panose="020B0503020204020204" pitchFamily="34" charset="-122"/>
                <a:ea typeface="微软雅黑" panose="020B0503020204020204" pitchFamily="34" charset="-122"/>
              </a:rPr>
              <a:t>国家发展与改革委员会正式实施</a:t>
            </a:r>
            <a:r>
              <a:rPr lang="zh-CN" altLang="en-US"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全国林纸一体化工程建设</a:t>
            </a:r>
            <a:r>
              <a:rPr lang="zh-CN" altLang="en-US" sz="1400" dirty="0" smtClean="0">
                <a:latin typeface="微软雅黑" panose="020B0503020204020204" pitchFamily="34" charset="-122"/>
                <a:ea typeface="微软雅黑" panose="020B0503020204020204" pitchFamily="34" charset="-122"/>
              </a:rPr>
              <a:t>”、“十五”</a:t>
            </a:r>
            <a:r>
              <a:rPr lang="zh-CN" altLang="en-US" sz="1400" dirty="0">
                <a:latin typeface="微软雅黑" panose="020B0503020204020204" pitchFamily="34" charset="-122"/>
                <a:ea typeface="微软雅黑" panose="020B0503020204020204" pitchFamily="34" charset="-122"/>
              </a:rPr>
              <a:t>及</a:t>
            </a:r>
            <a:r>
              <a:rPr lang="en-US" altLang="zh-CN" sz="1400" dirty="0">
                <a:latin typeface="微软雅黑" panose="020B0503020204020204" pitchFamily="34" charset="-122"/>
                <a:ea typeface="微软雅黑" panose="020B0503020204020204" pitchFamily="34" charset="-122"/>
              </a:rPr>
              <a:t>《2010</a:t>
            </a:r>
            <a:r>
              <a:rPr lang="zh-CN" altLang="en-US" sz="1400" dirty="0">
                <a:latin typeface="微软雅黑" panose="020B0503020204020204" pitchFamily="34" charset="-122"/>
                <a:ea typeface="微软雅黑" panose="020B0503020204020204" pitchFamily="34" charset="-122"/>
              </a:rPr>
              <a:t>年规划</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大力推进“林纸一体化”工程而建，模式为“速丰林基地”</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工业项目”，即打造速丰林基地的同时配套相应的木材加工企业，并以此享受国家规定的优惠政策</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0694990"/>
      </p:ext>
    </p:extLst>
  </p:cSld>
  <p:clrMapOvr>
    <a:masterClrMapping/>
  </p:clrMapOvr>
  <p:transition spd="slow">
    <p:comb/>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flipV="1">
            <a:off x="7693800" y="1564287"/>
            <a:ext cx="3349177" cy="532"/>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852050" y="2095107"/>
            <a:ext cx="5874652" cy="267765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20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在</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岑溪公司成立之后，我公司一方面不断升级营林技术、完善管理模式、建设人才队伍，另一方面也时刻不忘建设优质桉树无性系速生丰产林基地的初心，积极寻求规模扩张的机会。</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自</a:t>
            </a:r>
            <a:r>
              <a:rPr lang="en-US" altLang="zh-CN" sz="1400" b="1" dirty="0">
                <a:solidFill>
                  <a:schemeClr val="tx1">
                    <a:lumMod val="65000"/>
                    <a:lumOff val="35000"/>
                  </a:schemeClr>
                </a:solidFill>
                <a:latin typeface="微软雅黑" panose="020B0503020204020204" charset="-122"/>
                <a:ea typeface="微软雅黑" panose="020B0503020204020204" charset="-122"/>
                <a:sym typeface="+mn-ea"/>
              </a:rPr>
              <a:t>2005</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年至今先后赴广西贺州、贵港、百色、云南昌宁、景东县、澜沧县等地进行项目考察、实地调研，</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先后与多家意向合作方进行了沟通交流，牢牢把握市场脉搏，以期合适的机会迅速切入，扩大林地规模。</a:t>
            </a:r>
            <a:endParaRPr lang="en-US" altLang="zh-CN" sz="14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4" name="组合 13"/>
          <p:cNvGrpSpPr/>
          <p:nvPr/>
        </p:nvGrpSpPr>
        <p:grpSpPr>
          <a:xfrm>
            <a:off x="7645759" y="4889312"/>
            <a:ext cx="736317" cy="736317"/>
            <a:chOff x="5986781" y="5023204"/>
            <a:chExt cx="761890" cy="761890"/>
          </a:xfrm>
        </p:grpSpPr>
        <p:sp>
          <p:nvSpPr>
            <p:cNvPr id="13" name="椭圆 12"/>
            <p:cNvSpPr/>
            <p:nvPr/>
          </p:nvSpPr>
          <p:spPr>
            <a:xfrm>
              <a:off x="5986781"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52"/>
            <p:cNvGrpSpPr/>
            <p:nvPr/>
          </p:nvGrpSpPr>
          <p:grpSpPr>
            <a:xfrm>
              <a:off x="6157823" y="5221037"/>
              <a:ext cx="419806" cy="331772"/>
              <a:chOff x="3653259" y="3001930"/>
              <a:chExt cx="658286" cy="520242"/>
            </a:xfrm>
            <a:solidFill>
              <a:schemeClr val="bg1"/>
            </a:solidFill>
          </p:grpSpPr>
          <p:sp>
            <p:nvSpPr>
              <p:cNvPr id="36"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7" name="Oval 10"/>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8"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9"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grpSp>
      </p:grpSp>
      <p:grpSp>
        <p:nvGrpSpPr>
          <p:cNvPr id="46" name="组合 45"/>
          <p:cNvGrpSpPr/>
          <p:nvPr/>
        </p:nvGrpSpPr>
        <p:grpSpPr>
          <a:xfrm>
            <a:off x="8943627" y="4889312"/>
            <a:ext cx="736317" cy="736317"/>
            <a:chOff x="7217420" y="5023204"/>
            <a:chExt cx="761890" cy="761890"/>
          </a:xfrm>
        </p:grpSpPr>
        <p:sp>
          <p:nvSpPr>
            <p:cNvPr id="44" name="椭圆 43"/>
            <p:cNvSpPr/>
            <p:nvPr/>
          </p:nvSpPr>
          <p:spPr>
            <a:xfrm>
              <a:off x="7217420"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2"/>
            <p:cNvSpPr>
              <a:spLocks noEditPoints="1"/>
            </p:cNvSpPr>
            <p:nvPr/>
          </p:nvSpPr>
          <p:spPr bwMode="auto">
            <a:xfrm>
              <a:off x="7460898" y="5240903"/>
              <a:ext cx="274934" cy="324922"/>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7" name="组合 46"/>
          <p:cNvGrpSpPr/>
          <p:nvPr/>
        </p:nvGrpSpPr>
        <p:grpSpPr>
          <a:xfrm>
            <a:off x="10241495" y="4889312"/>
            <a:ext cx="736317" cy="736317"/>
            <a:chOff x="8448059" y="5023204"/>
            <a:chExt cx="761890" cy="761890"/>
          </a:xfrm>
        </p:grpSpPr>
        <p:sp>
          <p:nvSpPr>
            <p:cNvPr id="45" name="椭圆 44"/>
            <p:cNvSpPr/>
            <p:nvPr/>
          </p:nvSpPr>
          <p:spPr>
            <a:xfrm>
              <a:off x="8448059"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48"/>
            <p:cNvSpPr>
              <a:spLocks noEditPoints="1"/>
            </p:cNvSpPr>
            <p:nvPr/>
          </p:nvSpPr>
          <p:spPr bwMode="auto">
            <a:xfrm>
              <a:off x="8657716" y="5210882"/>
              <a:ext cx="342576" cy="330250"/>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27" name="组合 26"/>
          <p:cNvGrpSpPr/>
          <p:nvPr/>
        </p:nvGrpSpPr>
        <p:grpSpPr>
          <a:xfrm>
            <a:off x="11002098" y="889191"/>
            <a:ext cx="724604" cy="1017929"/>
            <a:chOff x="1586" y="929"/>
            <a:chExt cx="1673" cy="2383"/>
          </a:xfrm>
        </p:grpSpPr>
        <p:sp>
          <p:nvSpPr>
            <p:cNvPr id="28" name="矩形 27"/>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Group 20"/>
          <p:cNvGrpSpPr/>
          <p:nvPr/>
        </p:nvGrpSpPr>
        <p:grpSpPr>
          <a:xfrm flipH="1">
            <a:off x="11174133" y="1018488"/>
            <a:ext cx="379667" cy="379667"/>
            <a:chOff x="4669866" y="3800264"/>
            <a:chExt cx="279527" cy="416797"/>
          </a:xfrm>
          <a:solidFill>
            <a:schemeClr val="accent4">
              <a:lumMod val="60000"/>
              <a:lumOff val="40000"/>
            </a:schemeClr>
          </a:solidFill>
        </p:grpSpPr>
        <p:sp>
          <p:nvSpPr>
            <p:cNvPr id="31"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52" name="直接连接符 51"/>
          <p:cNvCxnSpPr/>
          <p:nvPr/>
        </p:nvCxnSpPr>
        <p:spPr>
          <a:xfrm flipV="1">
            <a:off x="8604218" y="1718602"/>
            <a:ext cx="3349177" cy="532"/>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9497752" y="1897060"/>
            <a:ext cx="3349177" cy="532"/>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1240790" y="1716405"/>
            <a:ext cx="3321685" cy="2215515"/>
          </a:xfrm>
          <a:prstGeom prst="rect">
            <a:avLst/>
          </a:prstGeom>
          <a:blipFill rotWithShape="1">
            <a:blip r:embed="rId4"/>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_矩形 41"/>
          <p:cNvSpPr/>
          <p:nvPr>
            <p:custDataLst>
              <p:tags r:id="rId1"/>
            </p:custDataLst>
          </p:nvPr>
        </p:nvSpPr>
        <p:spPr>
          <a:xfrm>
            <a:off x="1671379" y="2233833"/>
            <a:ext cx="3261021" cy="2514548"/>
          </a:xfrm>
          <a:prstGeom prst="rect">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矩形 62"/>
          <p:cNvSpPr/>
          <p:nvPr/>
        </p:nvSpPr>
        <p:spPr>
          <a:xfrm>
            <a:off x="2134870" y="3411855"/>
            <a:ext cx="3321685" cy="2215515"/>
          </a:xfrm>
          <a:prstGeom prst="rect">
            <a:avLst/>
          </a:prstGeom>
          <a:blipFill rotWithShape="1">
            <a:blip r:embed="rId5"/>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10661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bldLst>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142277" y="763248"/>
            <a:ext cx="724604" cy="1017929"/>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956767" y="791997"/>
            <a:ext cx="6339284" cy="4226412"/>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81303" y="2104157"/>
            <a:ext cx="6033905" cy="427195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44" name="矩形 43"/>
          <p:cNvSpPr/>
          <p:nvPr/>
        </p:nvSpPr>
        <p:spPr>
          <a:xfrm>
            <a:off x="5812779" y="3521889"/>
            <a:ext cx="4995216" cy="1252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37" name="矩形 36"/>
          <p:cNvSpPr/>
          <p:nvPr/>
        </p:nvSpPr>
        <p:spPr>
          <a:xfrm>
            <a:off x="6006201" y="2339063"/>
            <a:ext cx="5587369" cy="1708160"/>
          </a:xfrm>
          <a:prstGeom prst="rect">
            <a:avLst/>
          </a:prstGeom>
          <a:solidFill>
            <a:schemeClr val="bg1">
              <a:alpha val="70000"/>
            </a:schemeClr>
          </a:solidFill>
        </p:spPr>
        <p:txBody>
          <a:bodyPr wrap="square">
            <a:spAutoFit/>
          </a:bodyPr>
          <a:lstStyle/>
          <a:p>
            <a:pPr algn="just">
              <a:lnSpc>
                <a:spcPct val="15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rPr>
              <a:t>       经过</a:t>
            </a:r>
            <a:r>
              <a:rPr lang="zh-CN" altLang="en-US" sz="1400" dirty="0">
                <a:solidFill>
                  <a:schemeClr val="tx1">
                    <a:lumMod val="65000"/>
                    <a:lumOff val="35000"/>
                  </a:schemeClr>
                </a:solidFill>
                <a:latin typeface="微软雅黑" panose="020B0503020204020204" charset="-122"/>
                <a:ea typeface="微软雅黑" panose="020B0503020204020204" charset="-122"/>
              </a:rPr>
              <a:t>激烈的市场厮杀，曾涌入租地造林市场的诸多企业折戟沉沙，</a:t>
            </a:r>
            <a:r>
              <a:rPr lang="zh-CN" altLang="en-US" sz="1400" b="1" dirty="0">
                <a:solidFill>
                  <a:schemeClr val="tx1">
                    <a:lumMod val="65000"/>
                    <a:lumOff val="35000"/>
                  </a:schemeClr>
                </a:solidFill>
                <a:latin typeface="微软雅黑" panose="020B0503020204020204" charset="-122"/>
                <a:ea typeface="微软雅黑" panose="020B0503020204020204" charset="-122"/>
              </a:rPr>
              <a:t>林地租赁、流转市场也如我们预料的那样慢慢降温</a:t>
            </a:r>
            <a:r>
              <a:rPr lang="zh-CN" altLang="en-US" sz="1400" dirty="0">
                <a:solidFill>
                  <a:schemeClr val="tx1">
                    <a:lumMod val="65000"/>
                    <a:lumOff val="35000"/>
                  </a:schemeClr>
                </a:solidFill>
                <a:latin typeface="微软雅黑" panose="020B0503020204020204" charset="-122"/>
                <a:ea typeface="微软雅黑" panose="020B0503020204020204" charset="-122"/>
              </a:rPr>
              <a:t>。回顾当时其他企业仓促上马的速丰林基地项目，有的持续亏损、苟延残喘，有的早已改变主业方向，将林地闲置一旁，还有的项目其配套工业项目至今还未投建，各种纠纷层出不穷</a:t>
            </a:r>
            <a:r>
              <a:rPr lang="zh-CN" altLang="en-US" sz="1400" dirty="0" smtClean="0">
                <a:solidFill>
                  <a:schemeClr val="tx1">
                    <a:lumMod val="65000"/>
                    <a:lumOff val="35000"/>
                  </a:schemeClr>
                </a:solidFill>
                <a:latin typeface="微软雅黑" panose="020B0503020204020204" charset="-122"/>
                <a:ea typeface="微软雅黑" panose="020B0503020204020204" charset="-122"/>
              </a:rPr>
              <a:t>。</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grpSp>
        <p:nvGrpSpPr>
          <p:cNvPr id="16" name="组合 15"/>
          <p:cNvGrpSpPr/>
          <p:nvPr/>
        </p:nvGrpSpPr>
        <p:grpSpPr>
          <a:xfrm>
            <a:off x="8877273" y="3828143"/>
            <a:ext cx="652278" cy="652278"/>
            <a:chOff x="2385" y="7738"/>
            <a:chExt cx="974" cy="974"/>
          </a:xfrm>
        </p:grpSpPr>
        <p:sp>
          <p:nvSpPr>
            <p:cNvPr id="50" name="Freeform 92"/>
            <p:cNvSpPr>
              <a:spLocks noChangeArrowheads="1"/>
            </p:cNvSpPr>
            <p:nvPr/>
          </p:nvSpPr>
          <p:spPr bwMode="auto">
            <a:xfrm>
              <a:off x="2647" y="7929"/>
              <a:ext cx="450" cy="589"/>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51" name="椭圆 50"/>
            <p:cNvSpPr/>
            <p:nvPr/>
          </p:nvSpPr>
          <p:spPr>
            <a:xfrm>
              <a:off x="2385" y="7738"/>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solidFill>
                  <a:srgbClr val="C00000"/>
                </a:solidFill>
              </a:endParaRPr>
            </a:p>
          </p:txBody>
        </p:sp>
      </p:grpSp>
      <p:grpSp>
        <p:nvGrpSpPr>
          <p:cNvPr id="18" name="组合 17"/>
          <p:cNvGrpSpPr/>
          <p:nvPr/>
        </p:nvGrpSpPr>
        <p:grpSpPr>
          <a:xfrm>
            <a:off x="10825401" y="3824124"/>
            <a:ext cx="652278" cy="652278"/>
            <a:chOff x="5294" y="7732"/>
            <a:chExt cx="974" cy="974"/>
          </a:xfrm>
        </p:grpSpPr>
        <p:sp>
          <p:nvSpPr>
            <p:cNvPr id="60" name="Freeform 109"/>
            <p:cNvSpPr>
              <a:spLocks noChangeArrowheads="1"/>
            </p:cNvSpPr>
            <p:nvPr/>
          </p:nvSpPr>
          <p:spPr bwMode="auto">
            <a:xfrm>
              <a:off x="5479" y="7923"/>
              <a:ext cx="603" cy="60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70" name="椭圆 69"/>
            <p:cNvSpPr/>
            <p:nvPr/>
          </p:nvSpPr>
          <p:spPr>
            <a:xfrm>
              <a:off x="5294"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solidFill>
                  <a:srgbClr val="C00000"/>
                </a:solidFill>
              </a:endParaRPr>
            </a:p>
          </p:txBody>
        </p:sp>
      </p:grpSp>
      <p:grpSp>
        <p:nvGrpSpPr>
          <p:cNvPr id="17" name="组合 16"/>
          <p:cNvGrpSpPr/>
          <p:nvPr/>
        </p:nvGrpSpPr>
        <p:grpSpPr>
          <a:xfrm>
            <a:off x="9851672" y="3824124"/>
            <a:ext cx="652278" cy="652278"/>
            <a:chOff x="3840" y="7732"/>
            <a:chExt cx="974" cy="974"/>
          </a:xfrm>
        </p:grpSpPr>
        <p:sp>
          <p:nvSpPr>
            <p:cNvPr id="72" name="椭圆 71"/>
            <p:cNvSpPr/>
            <p:nvPr/>
          </p:nvSpPr>
          <p:spPr>
            <a:xfrm>
              <a:off x="3840"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109">
                <a:solidFill>
                  <a:srgbClr val="C00000"/>
                </a:solidFill>
                <a:latin typeface="冬青黑体简体中文 W3" panose="020B0300000000000000" pitchFamily="34" charset="-122"/>
                <a:ea typeface="冬青黑体简体中文 W3" panose="020B0300000000000000" pitchFamily="34" charset="-122"/>
              </a:endParaRPr>
            </a:p>
          </p:txBody>
        </p:sp>
        <p:sp>
          <p:nvSpPr>
            <p:cNvPr id="73" name="矩形 72"/>
            <p:cNvSpPr/>
            <p:nvPr/>
          </p:nvSpPr>
          <p:spPr>
            <a:xfrm>
              <a:off x="3946" y="7945"/>
              <a:ext cx="760" cy="623"/>
            </a:xfrm>
            <a:prstGeom prst="rect">
              <a:avLst/>
            </a:prstGeom>
          </p:spPr>
          <p:txBody>
            <a:bodyPr wrap="square">
              <a:spAutoFit/>
            </a:bodyPr>
            <a:lstStyle/>
            <a:p>
              <a:pPr algn="ctr"/>
              <a:r>
                <a:rPr lang="en-US" altLang="zh-CN" sz="2109">
                  <a:solidFill>
                    <a:schemeClr val="accent6"/>
                  </a:solidFill>
                  <a:latin typeface="微软雅黑" panose="020B0503020204020204" charset="-122"/>
                  <a:ea typeface="微软雅黑" panose="020B0503020204020204" charset="-122"/>
                </a:rPr>
                <a:t>37</a:t>
              </a:r>
            </a:p>
          </p:txBody>
        </p:sp>
      </p:grpSp>
      <p:sp>
        <p:nvSpPr>
          <p:cNvPr id="15" name="矩形 14"/>
          <p:cNvSpPr/>
          <p:nvPr/>
        </p:nvSpPr>
        <p:spPr>
          <a:xfrm>
            <a:off x="6019318" y="4480421"/>
            <a:ext cx="5606823" cy="1670073"/>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       近几年来</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，由于林业政策的变化，采伐限额管控越来越严峻，营林企业的盈利空间进一步被压缩。越来越多的企业，</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特别是非造林企业，既没有先进的营林生产技术，也没有科学的</a:t>
            </a:r>
            <a:r>
              <a:rPr lang="zh-CN" altLang="en-US" sz="1400" b="1" dirty="0" smtClean="0">
                <a:solidFill>
                  <a:schemeClr val="tx1">
                    <a:lumMod val="65000"/>
                    <a:lumOff val="35000"/>
                  </a:schemeClr>
                </a:solidFill>
                <a:latin typeface="微软雅黑" panose="020B0503020204020204" charset="-122"/>
                <a:ea typeface="微软雅黑" panose="020B0503020204020204" charset="-122"/>
                <a:sym typeface="+mn-ea"/>
              </a:rPr>
              <a:t>营林生产管理</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，难以实现从林地获取收益，</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当初盲目收购的林地更多的是</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以不良资产挂在账上</a:t>
            </a:r>
            <a:r>
              <a:rPr lang="zh-CN" altLang="en-US" sz="1400" dirty="0" smtClean="0">
                <a:solidFill>
                  <a:schemeClr val="tx1">
                    <a:lumMod val="65000"/>
                    <a:lumOff val="35000"/>
                  </a:schemeClr>
                </a:solidFill>
                <a:latin typeface="微软雅黑" panose="020B0503020204020204" charset="-122"/>
                <a:ea typeface="微软雅黑" panose="020B0503020204020204" charset="-122"/>
                <a:sym typeface="+mn-ea"/>
              </a:rPr>
              <a:t>。浪潮褪</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去，当初裸泳的企业开始</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或缩小规模，或直接退出</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a:t>
            </a:r>
          </a:p>
        </p:txBody>
      </p:sp>
      <p:grpSp>
        <p:nvGrpSpPr>
          <p:cNvPr id="24" name="Group 20"/>
          <p:cNvGrpSpPr/>
          <p:nvPr/>
        </p:nvGrpSpPr>
        <p:grpSpPr>
          <a:xfrm flipH="1">
            <a:off x="11314312" y="938062"/>
            <a:ext cx="379667" cy="379667"/>
            <a:chOff x="4669866" y="3800264"/>
            <a:chExt cx="279527" cy="416797"/>
          </a:xfrm>
          <a:solidFill>
            <a:schemeClr val="accent4">
              <a:lumMod val="60000"/>
              <a:lumOff val="40000"/>
            </a:schemeClr>
          </a:solidFill>
        </p:grpSpPr>
        <p:sp>
          <p:nvSpPr>
            <p:cNvPr id="25"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0946589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 y="952029"/>
            <a:ext cx="12858044" cy="4968551"/>
          </a:xfrm>
          <a:prstGeom prst="rect">
            <a:avLst/>
          </a:prstGeom>
        </p:spPr>
      </p:pic>
      <p:sp>
        <p:nvSpPr>
          <p:cNvPr id="2" name="矩形 1"/>
          <p:cNvSpPr/>
          <p:nvPr/>
        </p:nvSpPr>
        <p:spPr>
          <a:xfrm>
            <a:off x="668736" y="952029"/>
            <a:ext cx="11593288" cy="4968552"/>
          </a:xfrm>
          <a:prstGeom prst="rect">
            <a:avLst/>
          </a:prstGeom>
          <a:solidFill>
            <a:schemeClr val="bg2">
              <a:lumMod val="90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60824" y="1672109"/>
            <a:ext cx="10009112" cy="3416320"/>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2018</a:t>
            </a:r>
            <a:r>
              <a:rPr lang="zh-CN" altLang="en-US" sz="1600" dirty="0">
                <a:latin typeface="微软雅黑" panose="020B0503020204020204" pitchFamily="34" charset="-122"/>
                <a:ea typeface="微软雅黑" panose="020B0503020204020204" pitchFamily="34" charset="-122"/>
              </a:rPr>
              <a:t>年岑溪公司抓住恒冠公司出售林地的机遇，果断出击，</a:t>
            </a:r>
            <a:r>
              <a:rPr lang="zh-CN" altLang="en-US" sz="1600" b="1" dirty="0">
                <a:latin typeface="微软雅黑" panose="020B0503020204020204" pitchFamily="34" charset="-122"/>
                <a:ea typeface="微软雅黑" panose="020B0503020204020204" pitchFamily="34" charset="-122"/>
              </a:rPr>
              <a:t>顺利的收购了</a:t>
            </a:r>
            <a:r>
              <a:rPr lang="en-US" altLang="zh-CN" sz="1600" b="1" dirty="0">
                <a:latin typeface="微软雅黑" panose="020B0503020204020204" pitchFamily="34" charset="-122"/>
                <a:ea typeface="微软雅黑" panose="020B0503020204020204" pitchFamily="34" charset="-122"/>
              </a:rPr>
              <a:t>4.3</a:t>
            </a:r>
            <a:r>
              <a:rPr lang="zh-CN" altLang="en-US" sz="1600" b="1" dirty="0">
                <a:latin typeface="微软雅黑" panose="020B0503020204020204" pitchFamily="34" charset="-122"/>
                <a:ea typeface="微软雅黑" panose="020B0503020204020204" pitchFamily="34" charset="-122"/>
              </a:rPr>
              <a:t>万亩的优质林地，将公司林地规模扩大至</a:t>
            </a:r>
            <a:r>
              <a:rPr lang="en-US" altLang="zh-CN" sz="1600" b="1" dirty="0">
                <a:latin typeface="微软雅黑" panose="020B0503020204020204" pitchFamily="34" charset="-122"/>
                <a:ea typeface="微软雅黑" panose="020B0503020204020204" pitchFamily="34" charset="-122"/>
              </a:rPr>
              <a:t>10.5</a:t>
            </a:r>
            <a:r>
              <a:rPr lang="zh-CN" altLang="en-US" sz="1600" b="1" dirty="0">
                <a:latin typeface="微软雅黑" panose="020B0503020204020204" pitchFamily="34" charset="-122"/>
                <a:ea typeface="微软雅黑" panose="020B0503020204020204" pitchFamily="34" charset="-122"/>
              </a:rPr>
              <a:t>万亩，预期收益有望大幅增加，更提高了我公司在林地市场、木材市场的话语权和资源掌控力</a:t>
            </a:r>
            <a:r>
              <a:rPr lang="zh-CN" altLang="en-US" sz="1600" b="1" dirty="0" smtClean="0">
                <a:latin typeface="微软雅黑" panose="020B0503020204020204" pitchFamily="34" charset="-122"/>
                <a:ea typeface="微软雅黑" panose="020B0503020204020204" pitchFamily="34" charset="-122"/>
              </a:rPr>
              <a:t>。</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en-US" altLang="zh-CN" sz="1600" b="1" dirty="0" smtClean="0">
                <a:latin typeface="微软雅黑" panose="020B0503020204020204" pitchFamily="34" charset="-122"/>
                <a:ea typeface="微软雅黑" panose="020B0503020204020204" pitchFamily="34" charset="-122"/>
              </a:rPr>
              <a:t>2019</a:t>
            </a:r>
            <a:r>
              <a:rPr lang="zh-CN" altLang="en-US" sz="1600" b="1" dirty="0">
                <a:latin typeface="微软雅黑" panose="020B0503020204020204" pitchFamily="34" charset="-122"/>
                <a:ea typeface="微软雅黑" panose="020B0503020204020204" pitchFamily="34" charset="-122"/>
              </a:rPr>
              <a:t>年我公司又得知一家公司，欲出售林地。我公司及时与其接触，并建立了联系，有望达成收购意向</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smtClean="0">
                <a:latin typeface="微软雅黑" panose="020B0503020204020204" pitchFamily="34" charset="-122"/>
                <a:ea typeface="微软雅黑" panose="020B0503020204020204" pitchFamily="34" charset="-122"/>
              </a:rPr>
              <a:t>      根据</a:t>
            </a:r>
            <a:r>
              <a:rPr lang="zh-CN" altLang="en-US" sz="1600" dirty="0">
                <a:latin typeface="微软雅黑" panose="020B0503020204020204" pitchFamily="34" charset="-122"/>
                <a:ea typeface="微软雅黑" panose="020B0503020204020204" pitchFamily="34" charset="-122"/>
              </a:rPr>
              <a:t>多年持续不断的市场调研及目前林地流转市场的动向，目前租地造林行业正逐步出清，慢慢回到正常的水平。</a:t>
            </a:r>
            <a:r>
              <a:rPr lang="zh-CN" altLang="en-US" sz="1600" b="1" dirty="0">
                <a:latin typeface="微软雅黑" panose="020B0503020204020204" pitchFamily="34" charset="-122"/>
                <a:ea typeface="微软雅黑" panose="020B0503020204020204" pitchFamily="34" charset="-122"/>
              </a:rPr>
              <a:t>可以预见将来会有更多的林地资源逐步释放，而且价格也会更加合理，这对于我们来说是不容错过的规模扩张机会。</a:t>
            </a:r>
            <a:r>
              <a:rPr lang="zh-CN" altLang="en-US" sz="1600" dirty="0">
                <a:latin typeface="微软雅黑" panose="020B0503020204020204" pitchFamily="34" charset="-122"/>
                <a:ea typeface="微软雅黑" panose="020B0503020204020204" pitchFamily="34" charset="-122"/>
              </a:rPr>
              <a:t>因此，紧抓机遇、果断出击，凭借岑溪公司多年来积累的宝贵经验、不断进步的科学营林技术、现代化营林企业管理模式、综合素质过硬的营林队伍，</a:t>
            </a:r>
            <a:r>
              <a:rPr lang="zh-CN" altLang="en-US" sz="1600" b="1" dirty="0">
                <a:latin typeface="微软雅黑" panose="020B0503020204020204" pitchFamily="34" charset="-122"/>
                <a:ea typeface="微软雅黑" panose="020B0503020204020204" pitchFamily="34" charset="-122"/>
              </a:rPr>
              <a:t>通过采取收购林地，进行 “岑溪模式”复制的模式，将别人手中的不良资产，变为我们囊中的金山银山，实现公司森林培育主业的进一步壮大和发展</a:t>
            </a:r>
            <a:r>
              <a:rPr lang="zh-CN" altLang="en-US" sz="1600" dirty="0">
                <a:latin typeface="微软雅黑" panose="020B0503020204020204" pitchFamily="34" charset="-122"/>
                <a:ea typeface="微软雅黑" panose="020B0503020204020204" pitchFamily="34" charset="-122"/>
              </a:rPr>
              <a:t>。</a:t>
            </a:r>
          </a:p>
        </p:txBody>
      </p:sp>
    </p:spTree>
    <p:custDataLst>
      <p:tags r:id="rId1"/>
    </p:custDataLst>
    <p:extLst>
      <p:ext uri="{BB962C8B-B14F-4D97-AF65-F5344CB8AC3E}">
        <p14:creationId xmlns:p14="http://schemas.microsoft.com/office/powerpoint/2010/main" val="169715231"/>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35"/>
          <p:cNvSpPr/>
          <p:nvPr/>
        </p:nvSpPr>
        <p:spPr>
          <a:xfrm>
            <a:off x="906003" y="2277634"/>
            <a:ext cx="684019" cy="684019"/>
          </a:xfrm>
          <a:prstGeom prst="ellipse">
            <a:avLst/>
          </a:prstGeom>
          <a:solidFill>
            <a:schemeClr val="accent4"/>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fontAlgn="auto">
              <a:spcBef>
                <a:spcPts val="0"/>
              </a:spcBef>
              <a:spcAft>
                <a:spcPts val="0"/>
              </a:spcAft>
            </a:pPr>
            <a:endParaRPr sz="1898">
              <a:solidFill>
                <a:srgbClr val="FFFFFF"/>
              </a:solidFill>
              <a:latin typeface="Arial"/>
              <a:ea typeface="微软雅黑"/>
            </a:endParaRPr>
          </a:p>
        </p:txBody>
      </p:sp>
      <p:sp>
        <p:nvSpPr>
          <p:cNvPr id="31" name="Freeform: Shape 36"/>
          <p:cNvSpPr>
            <a:spLocks/>
          </p:cNvSpPr>
          <p:nvPr/>
        </p:nvSpPr>
        <p:spPr bwMode="auto">
          <a:xfrm>
            <a:off x="1073653" y="2408626"/>
            <a:ext cx="370461" cy="37046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scene3d>
            <a:camera prst="orthographicFront"/>
            <a:lightRig rig="threePt" dir="t"/>
          </a:scene3d>
          <a:sp3d>
            <a:bevelT/>
          </a:sp3d>
          <a:extLst/>
        </p:spPr>
        <p:txBody>
          <a:bodyPr anchor="ctr"/>
          <a:lstStyle/>
          <a:p>
            <a:pPr algn="ctr" defTabSz="964326" fontAlgn="auto">
              <a:spcBef>
                <a:spcPts val="0"/>
              </a:spcBef>
              <a:spcAft>
                <a:spcPts val="0"/>
              </a:spcAft>
            </a:pPr>
            <a:endParaRPr sz="1898">
              <a:solidFill>
                <a:srgbClr val="000000"/>
              </a:solidFill>
              <a:latin typeface="Arial"/>
              <a:ea typeface="微软雅黑"/>
            </a:endParaRPr>
          </a:p>
        </p:txBody>
      </p:sp>
      <p:sp>
        <p:nvSpPr>
          <p:cNvPr id="28" name="Oval 38"/>
          <p:cNvSpPr/>
          <p:nvPr/>
        </p:nvSpPr>
        <p:spPr>
          <a:xfrm>
            <a:off x="906003" y="3401321"/>
            <a:ext cx="684019" cy="684019"/>
          </a:xfrm>
          <a:prstGeom prst="ellipse">
            <a:avLst/>
          </a:prstGeom>
          <a:solidFill>
            <a:schemeClr val="tx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fontAlgn="auto">
              <a:spcBef>
                <a:spcPts val="0"/>
              </a:spcBef>
              <a:spcAft>
                <a:spcPts val="0"/>
              </a:spcAft>
            </a:pPr>
            <a:endParaRPr sz="1898">
              <a:solidFill>
                <a:srgbClr val="FFFFFF"/>
              </a:solidFill>
              <a:latin typeface="Arial"/>
              <a:ea typeface="微软雅黑"/>
            </a:endParaRPr>
          </a:p>
        </p:txBody>
      </p:sp>
      <p:sp>
        <p:nvSpPr>
          <p:cNvPr id="29" name="Freeform: Shape 39"/>
          <p:cNvSpPr>
            <a:spLocks/>
          </p:cNvSpPr>
          <p:nvPr/>
        </p:nvSpPr>
        <p:spPr bwMode="auto">
          <a:xfrm>
            <a:off x="1057918" y="3558099"/>
            <a:ext cx="370461" cy="370461"/>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scene3d>
            <a:camera prst="orthographicFront"/>
            <a:lightRig rig="threePt" dir="t"/>
          </a:scene3d>
          <a:sp3d>
            <a:bevelT/>
          </a:sp3d>
          <a:extLst/>
        </p:spPr>
        <p:txBody>
          <a:bodyPr anchor="ctr"/>
          <a:lstStyle/>
          <a:p>
            <a:pPr algn="ctr" defTabSz="964326" fontAlgn="auto">
              <a:spcBef>
                <a:spcPts val="0"/>
              </a:spcBef>
              <a:spcAft>
                <a:spcPts val="0"/>
              </a:spcAft>
            </a:pPr>
            <a:endParaRPr sz="1898">
              <a:solidFill>
                <a:srgbClr val="000000"/>
              </a:solidFill>
              <a:latin typeface="Arial"/>
              <a:ea typeface="微软雅黑"/>
            </a:endParaRPr>
          </a:p>
        </p:txBody>
      </p:sp>
      <p:sp>
        <p:nvSpPr>
          <p:cNvPr id="26" name="Oval 41"/>
          <p:cNvSpPr/>
          <p:nvPr/>
        </p:nvSpPr>
        <p:spPr>
          <a:xfrm>
            <a:off x="906003" y="4589510"/>
            <a:ext cx="684019" cy="684019"/>
          </a:xfrm>
          <a:prstGeom prst="ellipse">
            <a:avLst/>
          </a:prstGeom>
          <a:solidFill>
            <a:schemeClr val="accent4"/>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fontAlgn="auto">
              <a:spcBef>
                <a:spcPts val="0"/>
              </a:spcBef>
              <a:spcAft>
                <a:spcPts val="0"/>
              </a:spcAft>
            </a:pPr>
            <a:endParaRPr sz="1898">
              <a:solidFill>
                <a:srgbClr val="FFFFFF"/>
              </a:solidFill>
              <a:latin typeface="Arial"/>
              <a:ea typeface="微软雅黑"/>
            </a:endParaRPr>
          </a:p>
        </p:txBody>
      </p:sp>
      <p:sp>
        <p:nvSpPr>
          <p:cNvPr id="27" name="Freeform: Shape 42"/>
          <p:cNvSpPr>
            <a:spLocks/>
          </p:cNvSpPr>
          <p:nvPr/>
        </p:nvSpPr>
        <p:spPr bwMode="auto">
          <a:xfrm>
            <a:off x="1062782" y="4746289"/>
            <a:ext cx="370461" cy="37046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scene3d>
            <a:camera prst="orthographicFront"/>
            <a:lightRig rig="threePt" dir="t"/>
          </a:scene3d>
          <a:sp3d>
            <a:bevelT/>
          </a:sp3d>
          <a:extLst/>
        </p:spPr>
        <p:txBody>
          <a:bodyPr anchor="ctr"/>
          <a:lstStyle/>
          <a:p>
            <a:pPr algn="ctr" defTabSz="964326" fontAlgn="auto">
              <a:spcBef>
                <a:spcPts val="0"/>
              </a:spcBef>
              <a:spcAft>
                <a:spcPts val="0"/>
              </a:spcAft>
            </a:pPr>
            <a:endParaRPr sz="1898">
              <a:solidFill>
                <a:srgbClr val="000000"/>
              </a:solidFill>
              <a:latin typeface="Arial"/>
              <a:ea typeface="微软雅黑"/>
            </a:endParaRPr>
          </a:p>
        </p:txBody>
      </p:sp>
      <p:sp>
        <p:nvSpPr>
          <p:cNvPr id="19" name="矩形 18"/>
          <p:cNvSpPr/>
          <p:nvPr/>
        </p:nvSpPr>
        <p:spPr>
          <a:xfrm>
            <a:off x="353" y="755124"/>
            <a:ext cx="6429022" cy="661912"/>
          </a:xfrm>
          <a:prstGeom prst="rect">
            <a:avLst/>
          </a:prstGeom>
        </p:spPr>
        <p:txBody>
          <a:bodyPr>
            <a:spAutoFit/>
            <a:scene3d>
              <a:camera prst="orthographicFront"/>
              <a:lightRig rig="threePt" dir="t"/>
            </a:scene3d>
            <a:sp3d extrusionH="57150" contourW="25400">
              <a:bevelT w="12700" h="38100"/>
            </a:sp3d>
          </a:bodyPr>
          <a:lstStyle/>
          <a:p>
            <a:pPr algn="ctr" defTabSz="964326" fontAlgn="auto">
              <a:lnSpc>
                <a:spcPct val="120000"/>
              </a:lnSpc>
              <a:spcBef>
                <a:spcPts val="0"/>
              </a:spcBef>
              <a:spcAft>
                <a:spcPts val="0"/>
              </a:spcAft>
            </a:pPr>
            <a:r>
              <a:rPr lang="zh-CN" altLang="en-US" sz="3375" b="1" dirty="0" smtClean="0">
                <a:solidFill>
                  <a:srgbClr val="000000">
                    <a:lumMod val="65000"/>
                    <a:lumOff val="35000"/>
                  </a:srgbClr>
                </a:solidFill>
                <a:latin typeface="Arial"/>
                <a:ea typeface="微软雅黑"/>
              </a:rPr>
              <a:t>（一</a:t>
            </a:r>
            <a:r>
              <a:rPr lang="zh-CN" altLang="en-US" sz="3375" b="1" dirty="0">
                <a:solidFill>
                  <a:srgbClr val="000000">
                    <a:lumMod val="65000"/>
                    <a:lumOff val="35000"/>
                  </a:srgbClr>
                </a:solidFill>
                <a:latin typeface="Arial"/>
                <a:ea typeface="微软雅黑"/>
              </a:rPr>
              <a:t>）速丰林工程的发展历程</a:t>
            </a:r>
          </a:p>
        </p:txBody>
      </p:sp>
      <p:sp>
        <p:nvSpPr>
          <p:cNvPr id="20" name="矩形 19"/>
          <p:cNvSpPr/>
          <p:nvPr/>
        </p:nvSpPr>
        <p:spPr>
          <a:xfrm>
            <a:off x="4269135" y="1456085"/>
            <a:ext cx="8474740" cy="328551"/>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zh-CN" altLang="en-US" sz="1400" b="1" dirty="0">
                <a:effectLst>
                  <a:reflection blurRad="6350" stA="55000" endA="300" endPos="45500" dir="5400000" sy="-100000" algn="bl" rotWithShape="0"/>
                </a:effectLst>
                <a:latin typeface="Arial"/>
                <a:ea typeface="微软雅黑"/>
              </a:rPr>
              <a:t>速生丰产</a:t>
            </a:r>
            <a:r>
              <a:rPr lang="zh-CN" altLang="en-US" sz="1400" b="1" dirty="0" smtClean="0">
                <a:effectLst>
                  <a:reflection blurRad="6350" stA="55000" endA="300" endPos="45500" dir="5400000" sy="-100000" algn="bl" rotWithShape="0"/>
                </a:effectLst>
                <a:latin typeface="Arial"/>
                <a:ea typeface="微软雅黑"/>
              </a:rPr>
              <a:t>用材林  </a:t>
            </a:r>
            <a:r>
              <a:rPr lang="zh-CN" altLang="en-US" sz="1400" dirty="0" smtClean="0">
                <a:solidFill>
                  <a:srgbClr val="FFFFFF">
                    <a:lumMod val="50000"/>
                  </a:srgbClr>
                </a:solidFill>
                <a:effectLst>
                  <a:reflection blurRad="6350" stA="55000" endA="300" endPos="45500" dir="5400000" sy="-100000" algn="bl" rotWithShape="0"/>
                </a:effectLst>
                <a:latin typeface="Arial"/>
                <a:ea typeface="微软雅黑"/>
              </a:rPr>
              <a:t>是</a:t>
            </a:r>
            <a:r>
              <a:rPr lang="zh-CN" altLang="en-US" sz="1400" dirty="0">
                <a:solidFill>
                  <a:srgbClr val="FFFFFF">
                    <a:lumMod val="50000"/>
                  </a:srgbClr>
                </a:solidFill>
                <a:effectLst>
                  <a:reflection blurRad="6350" stA="55000" endA="300" endPos="45500" dir="5400000" sy="-100000" algn="bl" rotWithShape="0"/>
                </a:effectLst>
                <a:latin typeface="Arial"/>
                <a:ea typeface="微软雅黑"/>
              </a:rPr>
              <a:t>以培育用材为目标，生长快、产量高、质量好、轮伐期短的集约经营人工林。</a:t>
            </a:r>
          </a:p>
        </p:txBody>
      </p:sp>
      <p:cxnSp>
        <p:nvCxnSpPr>
          <p:cNvPr id="21" name="直接连接符 20"/>
          <p:cNvCxnSpPr/>
          <p:nvPr/>
        </p:nvCxnSpPr>
        <p:spPr>
          <a:xfrm>
            <a:off x="3786551" y="1639526"/>
            <a:ext cx="721592" cy="0"/>
          </a:xfrm>
          <a:prstGeom prst="line">
            <a:avLst/>
          </a:prstGeom>
          <a:ln w="19050" cap="rnd">
            <a:solidFill>
              <a:schemeClr val="accent4"/>
            </a:solidFill>
            <a:round/>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1685925" y="2248173"/>
            <a:ext cx="5329625" cy="1061829"/>
          </a:xfrm>
          <a:prstGeom prst="rect">
            <a:avLst/>
          </a:prstGeom>
        </p:spPr>
        <p:txBody>
          <a:bodyPr wrap="square">
            <a:spAutoFit/>
            <a:scene3d>
              <a:camera prst="orthographicFront"/>
              <a:lightRig rig="threePt" dir="t"/>
            </a:scene3d>
            <a:sp3d contourW="25400"/>
          </a:bodyPr>
          <a:lstStyle/>
          <a:p>
            <a:pPr algn="just" defTabSz="964326" fontAlgn="auto">
              <a:lnSpc>
                <a:spcPct val="150000"/>
              </a:lnSpc>
              <a:spcBef>
                <a:spcPts val="0"/>
              </a:spcBef>
              <a:spcAft>
                <a:spcPts val="0"/>
              </a:spcAft>
            </a:pPr>
            <a:r>
              <a:rPr lang="zh-CN" altLang="en-US" sz="1400" dirty="0" smtClean="0">
                <a:solidFill>
                  <a:srgbClr val="000000">
                    <a:lumMod val="50000"/>
                    <a:lumOff val="50000"/>
                  </a:srgbClr>
                </a:solidFill>
                <a:effectLst>
                  <a:reflection blurRad="6350" stA="55000" endA="300" endPos="45500" dir="5400000" sy="-100000" algn="bl" rotWithShape="0"/>
                </a:effectLst>
                <a:latin typeface="Arial"/>
                <a:ea typeface="微软雅黑"/>
              </a:rPr>
              <a:t>        我国</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速生丰产用材林基地建设起步于</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20</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世纪</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70</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年代</a:t>
            </a:r>
            <a:r>
              <a:rPr lang="zh-CN" altLang="en-US" sz="1400" dirty="0" smtClean="0">
                <a:solidFill>
                  <a:srgbClr val="000000">
                    <a:lumMod val="50000"/>
                    <a:lumOff val="50000"/>
                  </a:srgbClr>
                </a:solidFill>
                <a:effectLst>
                  <a:reflection blurRad="6350" stA="55000" endA="300" endPos="45500" dir="5400000" sy="-100000" algn="bl" rotWithShape="0"/>
                </a:effectLst>
                <a:latin typeface="Arial"/>
                <a:ea typeface="微软雅黑"/>
              </a:rPr>
              <a:t>初；</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80</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年代中期发展加快。</a:t>
            </a:r>
          </a:p>
          <a:p>
            <a:pPr algn="just" defTabSz="964326" fontAlgn="auto">
              <a:lnSpc>
                <a:spcPct val="150000"/>
              </a:lnSpc>
              <a:spcBef>
                <a:spcPts val="0"/>
              </a:spcBef>
              <a:spcAft>
                <a:spcPts val="0"/>
              </a:spcAft>
            </a:pPr>
            <a:endPar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endParaRPr>
          </a:p>
        </p:txBody>
      </p:sp>
      <p:sp>
        <p:nvSpPr>
          <p:cNvPr id="44" name="矩形 43"/>
          <p:cNvSpPr/>
          <p:nvPr/>
        </p:nvSpPr>
        <p:spPr>
          <a:xfrm>
            <a:off x="1685926" y="3144457"/>
            <a:ext cx="5401633" cy="1061829"/>
          </a:xfrm>
          <a:prstGeom prst="rect">
            <a:avLst/>
          </a:prstGeom>
        </p:spPr>
        <p:txBody>
          <a:bodyPr wrap="square">
            <a:spAutoFit/>
            <a:scene3d>
              <a:camera prst="orthographicFront"/>
              <a:lightRig rig="threePt" dir="t"/>
            </a:scene3d>
            <a:sp3d contourW="25400"/>
          </a:bodyPr>
          <a:lstStyle/>
          <a:p>
            <a:pPr algn="just" defTabSz="964326" fontAlgn="auto">
              <a:lnSpc>
                <a:spcPct val="150000"/>
              </a:lnSpc>
              <a:spcBef>
                <a:spcPts val="0"/>
              </a:spcBef>
              <a:spcAft>
                <a:spcPts val="0"/>
              </a:spcAft>
            </a:pPr>
            <a:r>
              <a:rPr lang="en-US" altLang="zh-CN" sz="1400" dirty="0" smtClean="0">
                <a:solidFill>
                  <a:srgbClr val="000000">
                    <a:lumMod val="50000"/>
                    <a:lumOff val="50000"/>
                  </a:srgbClr>
                </a:solidFill>
                <a:effectLst>
                  <a:reflection blurRad="6350" stA="55000" endA="300" endPos="45500" dir="5400000" sy="-100000" algn="bl" rotWithShape="0"/>
                </a:effectLst>
                <a:latin typeface="Arial"/>
                <a:ea typeface="微软雅黑"/>
              </a:rPr>
              <a:t>       1988</a:t>
            </a:r>
            <a:r>
              <a:rPr lang="zh-CN" altLang="en-US" sz="1400" dirty="0" smtClean="0">
                <a:solidFill>
                  <a:srgbClr val="000000">
                    <a:lumMod val="50000"/>
                    <a:lumOff val="50000"/>
                  </a:srgbClr>
                </a:solidFill>
                <a:effectLst>
                  <a:reflection blurRad="6350" stA="55000" endA="300" endPos="45500" dir="5400000" sy="-100000" algn="bl" rotWithShape="0"/>
                </a:effectLst>
                <a:latin typeface="Arial"/>
                <a:ea typeface="微软雅黑"/>
              </a:rPr>
              <a:t>年</a:t>
            </a:r>
            <a:r>
              <a:rPr lang="en-US" altLang="zh-CN" sz="1400" dirty="0" smtClean="0">
                <a:solidFill>
                  <a:srgbClr val="000000">
                    <a:lumMod val="50000"/>
                    <a:lumOff val="50000"/>
                  </a:srgbClr>
                </a:solidFill>
                <a:effectLst>
                  <a:reflection blurRad="6350" stA="55000" endA="300" endPos="45500" dir="5400000" sy="-100000" algn="bl" rotWithShape="0"/>
                </a:effectLst>
                <a:latin typeface="Arial"/>
                <a:ea typeface="微软雅黑"/>
              </a:rPr>
              <a:t>《</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关于抓紧一亿亩速生丰产用材林基地建设报告</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a:t>
            </a:r>
            <a:r>
              <a:rPr lang="zh-CN" altLang="en-US" sz="1400" dirty="0" smtClean="0">
                <a:solidFill>
                  <a:srgbClr val="000000">
                    <a:lumMod val="50000"/>
                    <a:lumOff val="50000"/>
                  </a:srgbClr>
                </a:solidFill>
                <a:effectLst>
                  <a:reflection blurRad="6350" stA="55000" endA="300" endPos="45500" dir="5400000" sy="-100000" algn="bl" rotWithShape="0"/>
                </a:effectLst>
                <a:latin typeface="Arial"/>
                <a:ea typeface="微软雅黑"/>
              </a:rPr>
              <a:t>，</a:t>
            </a:r>
            <a:r>
              <a:rPr lang="en-US" altLang="zh-CN" sz="1400" dirty="0" smtClean="0">
                <a:solidFill>
                  <a:srgbClr val="000000">
                    <a:lumMod val="50000"/>
                    <a:lumOff val="50000"/>
                  </a:srgbClr>
                </a:solidFill>
                <a:effectLst>
                  <a:reflection blurRad="6350" stA="55000" endA="300" endPos="45500" dir="5400000" sy="-100000" algn="bl" rotWithShape="0"/>
                </a:effectLst>
                <a:latin typeface="Arial"/>
                <a:ea typeface="微软雅黑"/>
              </a:rPr>
              <a:t>1989</a:t>
            </a:r>
            <a:r>
              <a:rPr lang="zh-CN" altLang="en-US" sz="1400" dirty="0" smtClean="0">
                <a:solidFill>
                  <a:srgbClr val="000000">
                    <a:lumMod val="50000"/>
                    <a:lumOff val="50000"/>
                  </a:srgbClr>
                </a:solidFill>
                <a:effectLst>
                  <a:reflection blurRad="6350" stA="55000" endA="300" endPos="45500" dir="5400000" sy="-100000" algn="bl" rotWithShape="0"/>
                </a:effectLst>
                <a:latin typeface="Arial"/>
                <a:ea typeface="微软雅黑"/>
              </a:rPr>
              <a:t>年</a:t>
            </a:r>
            <a:r>
              <a:rPr lang="en-US" altLang="zh-CN" sz="1400" dirty="0" smtClean="0">
                <a:solidFill>
                  <a:srgbClr val="000000">
                    <a:lumMod val="50000"/>
                    <a:lumOff val="50000"/>
                  </a:srgbClr>
                </a:solidFill>
                <a:effectLst>
                  <a:reflection blurRad="6350" stA="55000" endA="300" endPos="45500" dir="5400000" sy="-100000" algn="bl" rotWithShape="0"/>
                </a:effectLst>
                <a:latin typeface="Arial"/>
                <a:ea typeface="微软雅黑"/>
              </a:rPr>
              <a:t>《</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1989-2000</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年全国造林绿化规划纲要</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，将速生丰产用材林基地建设推向一个新的高潮。</a:t>
            </a:r>
          </a:p>
        </p:txBody>
      </p:sp>
      <p:sp>
        <p:nvSpPr>
          <p:cNvPr id="47" name="矩形 46"/>
          <p:cNvSpPr/>
          <p:nvPr/>
        </p:nvSpPr>
        <p:spPr>
          <a:xfrm>
            <a:off x="1685924" y="4391265"/>
            <a:ext cx="5329625" cy="1061829"/>
          </a:xfrm>
          <a:prstGeom prst="rect">
            <a:avLst/>
          </a:prstGeom>
        </p:spPr>
        <p:txBody>
          <a:bodyPr wrap="square">
            <a:spAutoFit/>
            <a:scene3d>
              <a:camera prst="orthographicFront"/>
              <a:lightRig rig="threePt" dir="t"/>
            </a:scene3d>
            <a:sp3d contourW="25400"/>
          </a:bodyPr>
          <a:lstStyle/>
          <a:p>
            <a:pPr algn="just" defTabSz="964326" fontAlgn="auto">
              <a:lnSpc>
                <a:spcPct val="150000"/>
              </a:lnSpc>
              <a:spcBef>
                <a:spcPts val="0"/>
              </a:spcBef>
              <a:spcAft>
                <a:spcPts val="0"/>
              </a:spcAft>
            </a:pPr>
            <a:r>
              <a:rPr lang="en-US" altLang="zh-CN" sz="1400" dirty="0" smtClean="0">
                <a:solidFill>
                  <a:srgbClr val="000000">
                    <a:lumMod val="50000"/>
                    <a:lumOff val="50000"/>
                  </a:srgbClr>
                </a:solidFill>
                <a:effectLst>
                  <a:reflection blurRad="6350" stA="55000" endA="300" endPos="45500" dir="5400000" sy="-100000" algn="bl" rotWithShape="0"/>
                </a:effectLst>
                <a:latin typeface="Arial"/>
                <a:ea typeface="微软雅黑"/>
              </a:rPr>
              <a:t>       2002</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年</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7</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月，国家发展和改革委员会正式批复了</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重点地区速生丰产用材林基地建设工程规划</a:t>
            </a:r>
            <a:r>
              <a:rPr lang="en-US" altLang="zh-CN" sz="1400" dirty="0">
                <a:solidFill>
                  <a:srgbClr val="000000">
                    <a:lumMod val="50000"/>
                    <a:lumOff val="50000"/>
                  </a:srgbClr>
                </a:solidFill>
                <a:effectLst>
                  <a:reflection blurRad="6350" stA="55000" endA="300" endPos="45500" dir="5400000" sy="-100000" algn="bl" rotWithShape="0"/>
                </a:effectLst>
                <a:latin typeface="Arial"/>
                <a:ea typeface="微软雅黑"/>
              </a:rPr>
              <a:t>》</a:t>
            </a:r>
            <a:r>
              <a:rPr lang="zh-CN" altLang="en-US" sz="1400" dirty="0">
                <a:solidFill>
                  <a:srgbClr val="000000">
                    <a:lumMod val="50000"/>
                    <a:lumOff val="50000"/>
                  </a:srgbClr>
                </a:solidFill>
                <a:effectLst>
                  <a:reflection blurRad="6350" stA="55000" endA="300" endPos="45500" dir="5400000" sy="-100000" algn="bl" rotWithShape="0"/>
                </a:effectLst>
                <a:latin typeface="Arial"/>
                <a:ea typeface="微软雅黑"/>
              </a:rPr>
              <a:t>，作为六大林业重点工程之一的速丰林工程启动实施。</a:t>
            </a:r>
          </a:p>
        </p:txBody>
      </p:sp>
      <p:sp>
        <p:nvSpPr>
          <p:cNvPr id="15" name="矩形 14"/>
          <p:cNvSpPr/>
          <p:nvPr/>
        </p:nvSpPr>
        <p:spPr>
          <a:xfrm>
            <a:off x="8165947" y="4655085"/>
            <a:ext cx="3938212" cy="923330"/>
          </a:xfrm>
          <a:prstGeom prst="rect">
            <a:avLst/>
          </a:prstGeom>
        </p:spPr>
        <p:txBody>
          <a:bodyPr wrap="square">
            <a:spAutoFit/>
          </a:bodyPr>
          <a:lstStyle/>
          <a:p>
            <a:pPr>
              <a:lnSpc>
                <a:spcPct val="150000"/>
              </a:lnSpc>
            </a:pPr>
            <a:r>
              <a:rPr lang="zh-CN" altLang="en-US" sz="900" dirty="0" smtClean="0">
                <a:latin typeface="+mn-ea"/>
                <a:ea typeface="+mn-ea"/>
              </a:rPr>
              <a:t>天然林</a:t>
            </a:r>
            <a:r>
              <a:rPr lang="zh-CN" altLang="en-US" sz="900" dirty="0">
                <a:latin typeface="+mn-ea"/>
                <a:ea typeface="+mn-ea"/>
              </a:rPr>
              <a:t>保护</a:t>
            </a:r>
            <a:r>
              <a:rPr lang="zh-CN" altLang="en-US" sz="900" dirty="0" smtClean="0">
                <a:latin typeface="+mn-ea"/>
                <a:ea typeface="+mn-ea"/>
              </a:rPr>
              <a:t>工程、“三北”</a:t>
            </a:r>
            <a:r>
              <a:rPr lang="zh-CN" altLang="en-US" sz="900" dirty="0">
                <a:latin typeface="+mn-ea"/>
                <a:ea typeface="+mn-ea"/>
              </a:rPr>
              <a:t>和长江中下游地区等重点防护林体系建设工程 </a:t>
            </a:r>
            <a:endParaRPr lang="en-US" altLang="zh-CN" sz="900" dirty="0" smtClean="0">
              <a:latin typeface="+mn-ea"/>
              <a:ea typeface="+mn-ea"/>
            </a:endParaRPr>
          </a:p>
          <a:p>
            <a:pPr>
              <a:lnSpc>
                <a:spcPct val="150000"/>
              </a:lnSpc>
            </a:pPr>
            <a:r>
              <a:rPr lang="zh-CN" altLang="en-US" sz="900" dirty="0" smtClean="0">
                <a:latin typeface="+mn-ea"/>
                <a:ea typeface="+mn-ea"/>
              </a:rPr>
              <a:t>退耕</a:t>
            </a:r>
            <a:r>
              <a:rPr lang="zh-CN" altLang="en-US" sz="900" dirty="0">
                <a:latin typeface="+mn-ea"/>
                <a:ea typeface="+mn-ea"/>
              </a:rPr>
              <a:t>还林还草</a:t>
            </a:r>
            <a:r>
              <a:rPr lang="zh-CN" altLang="en-US" sz="900" dirty="0" smtClean="0">
                <a:latin typeface="+mn-ea"/>
                <a:ea typeface="+mn-ea"/>
              </a:rPr>
              <a:t>工程</a:t>
            </a:r>
            <a:r>
              <a:rPr lang="zh-CN" altLang="en-US" sz="900" dirty="0">
                <a:latin typeface="+mn-ea"/>
                <a:ea typeface="+mn-ea"/>
              </a:rPr>
              <a:t>、</a:t>
            </a:r>
            <a:r>
              <a:rPr lang="zh-CN" altLang="en-US" sz="900" dirty="0" smtClean="0">
                <a:latin typeface="+mn-ea"/>
                <a:ea typeface="+mn-ea"/>
              </a:rPr>
              <a:t>京</a:t>
            </a:r>
            <a:r>
              <a:rPr lang="zh-CN" altLang="en-US" sz="900" dirty="0">
                <a:latin typeface="+mn-ea"/>
                <a:ea typeface="+mn-ea"/>
              </a:rPr>
              <a:t>津风沙源治理工程 </a:t>
            </a:r>
            <a:endParaRPr lang="en-US" altLang="zh-CN" sz="900" dirty="0" smtClean="0">
              <a:latin typeface="+mn-ea"/>
              <a:ea typeface="+mn-ea"/>
            </a:endParaRPr>
          </a:p>
          <a:p>
            <a:pPr>
              <a:lnSpc>
                <a:spcPct val="150000"/>
              </a:lnSpc>
            </a:pPr>
            <a:r>
              <a:rPr lang="zh-CN" altLang="en-US" sz="900" dirty="0" smtClean="0">
                <a:latin typeface="+mn-ea"/>
                <a:ea typeface="+mn-ea"/>
              </a:rPr>
              <a:t>野生</a:t>
            </a:r>
            <a:r>
              <a:rPr lang="zh-CN" altLang="en-US" sz="900" dirty="0">
                <a:latin typeface="+mn-ea"/>
                <a:ea typeface="+mn-ea"/>
              </a:rPr>
              <a:t>动植物保护及自然保护区建设</a:t>
            </a:r>
            <a:r>
              <a:rPr lang="zh-CN" altLang="en-US" sz="900" dirty="0" smtClean="0">
                <a:latin typeface="+mn-ea"/>
                <a:ea typeface="+mn-ea"/>
              </a:rPr>
              <a:t>工程</a:t>
            </a:r>
            <a:endParaRPr lang="en-US" altLang="zh-CN" sz="900" dirty="0" smtClean="0">
              <a:latin typeface="+mn-ea"/>
              <a:ea typeface="+mn-ea"/>
            </a:endParaRPr>
          </a:p>
          <a:p>
            <a:pPr>
              <a:lnSpc>
                <a:spcPct val="150000"/>
              </a:lnSpc>
            </a:pPr>
            <a:r>
              <a:rPr lang="zh-CN" altLang="en-US" sz="900" dirty="0" smtClean="0">
                <a:latin typeface="+mn-ea"/>
                <a:ea typeface="+mn-ea"/>
              </a:rPr>
              <a:t>重点</a:t>
            </a:r>
            <a:r>
              <a:rPr lang="zh-CN" altLang="en-US" sz="900" dirty="0">
                <a:latin typeface="+mn-ea"/>
                <a:ea typeface="+mn-ea"/>
              </a:rPr>
              <a:t>地区以速生丰产用材林为主的林业产业建设工程</a:t>
            </a:r>
          </a:p>
        </p:txBody>
      </p:sp>
      <p:pic>
        <p:nvPicPr>
          <p:cNvPr id="3" name="图片 2"/>
          <p:cNvPicPr>
            <a:picLocks noChangeAspect="1"/>
          </p:cNvPicPr>
          <p:nvPr/>
        </p:nvPicPr>
        <p:blipFill rotWithShape="1">
          <a:blip r:embed="rId4"/>
          <a:srcRect l="1489" t="13940" b="9567"/>
          <a:stretch/>
        </p:blipFill>
        <p:spPr>
          <a:xfrm>
            <a:off x="7221463" y="2059182"/>
            <a:ext cx="4882696" cy="2566275"/>
          </a:xfrm>
          <a:prstGeom prst="rect">
            <a:avLst/>
          </a:prstGeom>
          <a:scene3d>
            <a:camera prst="orthographicFront"/>
            <a:lightRig rig="threePt" dir="t"/>
          </a:scene3d>
          <a:sp3d>
            <a:bevelT w="101600" h="368300"/>
          </a:sp3d>
        </p:spPr>
      </p:pic>
    </p:spTree>
    <p:extLst>
      <p:ext uri="{BB962C8B-B14F-4D97-AF65-F5344CB8AC3E}">
        <p14:creationId xmlns:p14="http://schemas.microsoft.com/office/powerpoint/2010/main" val="1114296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27" y="1964197"/>
            <a:ext cx="12857163" cy="3612702"/>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3166569" y="3376277"/>
            <a:ext cx="6518165" cy="730160"/>
          </a:xfrm>
          <a:prstGeom prst="roundRect">
            <a:avLst>
              <a:gd name="adj" fmla="val 50000"/>
            </a:avLst>
          </a:prstGeom>
          <a:solidFill>
            <a:schemeClr val="accent6">
              <a:lumMod val="60000"/>
              <a:lumOff val="40000"/>
              <a:alpha val="51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3532884" y="3482825"/>
            <a:ext cx="5785537" cy="5170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关于森林培育主业高质量发展的思考</a:t>
            </a:r>
          </a:p>
        </p:txBody>
      </p:sp>
      <p:sp>
        <p:nvSpPr>
          <p:cNvPr id="6" name="矩形 5"/>
          <p:cNvSpPr/>
          <p:nvPr/>
        </p:nvSpPr>
        <p:spPr>
          <a:xfrm>
            <a:off x="795"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215086"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6429376" y="7144282"/>
            <a:ext cx="3214291" cy="87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643667" y="7144282"/>
            <a:ext cx="3214291" cy="87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Entry_1"/>
          <p:cNvSpPr>
            <a:spLocks noChangeArrowheads="1"/>
          </p:cNvSpPr>
          <p:nvPr>
            <p:custDataLst>
              <p:tags r:id="rId3"/>
            </p:custDataLst>
          </p:nvPr>
        </p:nvSpPr>
        <p:spPr bwMode="auto">
          <a:xfrm flipH="1">
            <a:off x="5139937" y="2471772"/>
            <a:ext cx="2571433" cy="804900"/>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en-US" altLang="zh-CN"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2430966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500" autoRev="1" fill="hold">
                                          <p:stCondLst>
                                            <p:cond delay="0"/>
                                          </p:stCondLst>
                                        </p:cTn>
                                        <p:tgtEl>
                                          <p:spTgt spid="20"/>
                                        </p:tgtEl>
                                        <p:attrNameLst>
                                          <p:attrName>ppt_w</p:attrName>
                                        </p:attrNameLst>
                                      </p:cBhvr>
                                    </p:anim>
                                    <p:anim by="(#ppt_w*0.50)" calcmode="lin" valueType="num">
                                      <p:cBhvr>
                                        <p:cTn id="23" dur="500" decel="50000" autoRev="1" fill="hold">
                                          <p:stCondLst>
                                            <p:cond delay="0"/>
                                          </p:stCondLst>
                                        </p:cTn>
                                        <p:tgtEl>
                                          <p:spTgt spid="20"/>
                                        </p:tgtEl>
                                        <p:attrNameLst>
                                          <p:attrName>ppt_x</p:attrName>
                                        </p:attrNameLst>
                                      </p:cBhvr>
                                    </p:anim>
                                    <p:anim from="(-#ppt_h/2)" to="(#ppt_y)" calcmode="lin" valueType="num">
                                      <p:cBhvr>
                                        <p:cTn id="24" dur="1000" fill="hold">
                                          <p:stCondLst>
                                            <p:cond delay="0"/>
                                          </p:stCondLst>
                                        </p:cTn>
                                        <p:tgtEl>
                                          <p:spTgt spid="20"/>
                                        </p:tgtEl>
                                        <p:attrNameLst>
                                          <p:attrName>ppt_y</p:attrName>
                                        </p:attrNameLst>
                                      </p:cBhvr>
                                    </p:anim>
                                    <p:animRot by="21600000">
                                      <p:cBhvr>
                                        <p:cTn id="25" dur="1000" fill="hold">
                                          <p:stCondLst>
                                            <p:cond delay="0"/>
                                          </p:stCondLst>
                                        </p:cTn>
                                        <p:tgtEl>
                                          <p:spTgt spid="20"/>
                                        </p:tgtEl>
                                        <p:attrNameLst>
                                          <p:attrName>r</p:attrName>
                                        </p:attrNameLst>
                                      </p:cBhvr>
                                    </p:animRo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by="(-#ppt_w*2)" calcmode="lin" valueType="num">
                                      <p:cBhvr rctx="PPT">
                                        <p:cTn id="31" dur="500" autoRev="1" fill="hold">
                                          <p:stCondLst>
                                            <p:cond delay="0"/>
                                          </p:stCondLst>
                                        </p:cTn>
                                        <p:tgtEl>
                                          <p:spTgt spid="19"/>
                                        </p:tgtEl>
                                        <p:attrNameLst>
                                          <p:attrName>ppt_w</p:attrName>
                                        </p:attrNameLst>
                                      </p:cBhvr>
                                    </p:anim>
                                    <p:anim by="(#ppt_w*0.50)" calcmode="lin" valueType="num">
                                      <p:cBhvr>
                                        <p:cTn id="32" dur="500" decel="50000" autoRev="1" fill="hold">
                                          <p:stCondLst>
                                            <p:cond delay="0"/>
                                          </p:stCondLst>
                                        </p:cTn>
                                        <p:tgtEl>
                                          <p:spTgt spid="19"/>
                                        </p:tgtEl>
                                        <p:attrNameLst>
                                          <p:attrName>ppt_x</p:attrName>
                                        </p:attrNameLst>
                                      </p:cBhvr>
                                    </p:anim>
                                    <p:anim from="(-#ppt_h/2)" to="(#ppt_y)" calcmode="lin" valueType="num">
                                      <p:cBhvr>
                                        <p:cTn id="33" dur="1000" fill="hold">
                                          <p:stCondLst>
                                            <p:cond delay="0"/>
                                          </p:stCondLst>
                                        </p:cTn>
                                        <p:tgtEl>
                                          <p:spTgt spid="19"/>
                                        </p:tgtEl>
                                        <p:attrNameLst>
                                          <p:attrName>ppt_y</p:attrName>
                                        </p:attrNameLst>
                                      </p:cBhvr>
                                    </p:anim>
                                    <p:animRot by="21600000">
                                      <p:cBhvr>
                                        <p:cTn id="34"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9" grpId="0"/>
      <p:bldP spid="6" grpId="0" animBg="1"/>
      <p:bldP spid="7" grpId="0" animBg="1"/>
      <p:bldP spid="8" grpId="0" animBg="1"/>
      <p:bldP spid="10" grpId="0" animBg="1"/>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2562" t="8875" r="18952" b="42638"/>
          <a:stretch>
            <a:fillRect/>
          </a:stretch>
        </p:blipFill>
        <p:spPr>
          <a:xfrm>
            <a:off x="706" y="3256284"/>
            <a:ext cx="12858044" cy="3976365"/>
          </a:xfrm>
          <a:prstGeom prst="rect">
            <a:avLst/>
          </a:prstGeom>
        </p:spPr>
      </p:pic>
      <p:sp>
        <p:nvSpPr>
          <p:cNvPr id="5" name="矩形 4"/>
          <p:cNvSpPr/>
          <p:nvPr/>
        </p:nvSpPr>
        <p:spPr>
          <a:xfrm>
            <a:off x="1172791" y="880021"/>
            <a:ext cx="4489649"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solidFill>
                  <a:srgbClr val="D77E07"/>
                </a:solidFill>
                <a:effectLst>
                  <a:reflection blurRad="6350" stA="55000" endA="300" endPos="45500" dir="5400000" sy="-100000" algn="bl" rotWithShape="0"/>
                </a:effectLst>
                <a:latin typeface="微软雅黑"/>
                <a:ea typeface="微软雅黑"/>
              </a:rPr>
              <a:t>1.</a:t>
            </a:r>
            <a:r>
              <a:rPr lang="zh-CN" altLang="en-US" sz="2000" b="1" dirty="0">
                <a:solidFill>
                  <a:srgbClr val="D77E07"/>
                </a:solidFill>
                <a:effectLst>
                  <a:reflection blurRad="6350" stA="55000" endA="300" endPos="45500" dir="5400000" sy="-100000" algn="bl" rotWithShape="0"/>
                </a:effectLst>
                <a:latin typeface="微软雅黑"/>
                <a:ea typeface="微软雅黑"/>
              </a:rPr>
              <a:t>坚持森林培育主业，扩大林地规模。</a:t>
            </a:r>
          </a:p>
        </p:txBody>
      </p:sp>
      <p:sp>
        <p:nvSpPr>
          <p:cNvPr id="7" name="矩形 6"/>
          <p:cNvSpPr/>
          <p:nvPr/>
        </p:nvSpPr>
        <p:spPr>
          <a:xfrm>
            <a:off x="1172791" y="1548124"/>
            <a:ext cx="10573578" cy="1708160"/>
          </a:xfrm>
          <a:prstGeom prst="rect">
            <a:avLst/>
          </a:prstGeom>
        </p:spPr>
        <p:txBody>
          <a:bodyPr wrap="square">
            <a:spAutoFit/>
          </a:bodyPr>
          <a:lstStyle/>
          <a:p>
            <a:pPr indent="375016" algn="just" defTabSz="964326" fontAlgn="auto">
              <a:lnSpc>
                <a:spcPct val="150000"/>
              </a:lnSpc>
              <a:spcBef>
                <a:spcPts val="0"/>
              </a:spcBef>
              <a:spcAft>
                <a:spcPts val="0"/>
              </a:spcAft>
            </a:pP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立足森林培育主业，以科技兴林、智慧造林为推动，持续扩大现有林地规模，通过科学的营林管理，协调林木生产周期和生长周期，才能最终形成可持续盈利的生产模式，通过规模化生产摊薄成本，最终解决林业生产具有生产周期长、收益回报慢等短板问题。此外，现代企业更注重市场话语权与资源掌控能力，企业规模越大，其影响力和带动能力也就越强，对于营林企业，规模效应更加显著。因此，</a:t>
            </a:r>
            <a:r>
              <a:rPr lang="zh-CN" altLang="en-US" sz="1400" b="1"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坚持森林培育主业，择机通过并购等方式扩大林地规模，既能通过增加产量增强企业的盈利能力，又能增大市场占有率，获得更为广阔的发展空间</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400" b="1"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8973784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28775" y="1758636"/>
            <a:ext cx="10782047" cy="3200279"/>
            <a:chOff x="1130035" y="1402080"/>
            <a:chExt cx="9824499" cy="3034505"/>
          </a:xfrm>
          <a:solidFill>
            <a:schemeClr val="accent3">
              <a:lumMod val="75000"/>
            </a:schemeClr>
          </a:solidFill>
        </p:grpSpPr>
        <p:sp>
          <p:nvSpPr>
            <p:cNvPr id="5" name="矩形 4"/>
            <p:cNvSpPr/>
            <p:nvPr/>
          </p:nvSpPr>
          <p:spPr>
            <a:xfrm rot="5400000">
              <a:off x="4710978" y="-1806970"/>
              <a:ext cx="2662613" cy="9824498"/>
            </a:xfrm>
            <a:prstGeom prst="rect">
              <a:avLst/>
            </a:prstGeom>
            <a:grpFill/>
            <a:ln>
              <a:noFill/>
            </a:ln>
            <a:effectLst>
              <a:reflection blurRad="12700" stA="38000" endPos="28000" dist="5000" dir="5400000" sy="-100000" algn="bl" rotWithShape="0"/>
            </a:effectLst>
          </p:spPr>
          <p:txBody>
            <a:bodyPr rtlCol="0" anchor="ctr"/>
            <a:lstStyle/>
            <a:p>
              <a:pPr algn="ctr" defTabSz="722883">
                <a:defRPr/>
              </a:pPr>
              <a:endParaRPr lang="zh-CN" altLang="en-US" sz="2624" kern="0" dirty="0">
                <a:solidFill>
                  <a:srgbClr val="FEEEDB"/>
                </a:solidFill>
                <a:latin typeface="Arial Unicode MS"/>
                <a:ea typeface="微软雅黑"/>
              </a:endParaRPr>
            </a:p>
          </p:txBody>
        </p:sp>
        <p:sp>
          <p:nvSpPr>
            <p:cNvPr id="6" name="矩形 5"/>
            <p:cNvSpPr/>
            <p:nvPr/>
          </p:nvSpPr>
          <p:spPr>
            <a:xfrm>
              <a:off x="1130035" y="1402080"/>
              <a:ext cx="9824499" cy="3718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100783" y="1026349"/>
            <a:ext cx="4520789" cy="461665"/>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solidFill>
                  <a:srgbClr val="D77E07"/>
                </a:solidFill>
                <a:effectLst>
                  <a:reflection blurRad="6350" stA="55000" endA="300" endPos="45500" dir="5400000" sy="-100000" algn="bl" rotWithShape="0"/>
                </a:effectLst>
                <a:latin typeface="微软雅黑"/>
                <a:ea typeface="微软雅黑"/>
              </a:rPr>
              <a:t>2.</a:t>
            </a:r>
            <a:r>
              <a:rPr lang="zh-CN" altLang="en-US" sz="2000" b="1" dirty="0">
                <a:solidFill>
                  <a:srgbClr val="D77E07"/>
                </a:solidFill>
                <a:effectLst>
                  <a:reflection blurRad="6350" stA="55000" endA="300" endPos="45500" dir="5400000" sy="-100000" algn="bl" rotWithShape="0"/>
                </a:effectLst>
                <a:latin typeface="微软雅黑"/>
                <a:ea typeface="微软雅黑"/>
              </a:rPr>
              <a:t>探索木材加工，优化调整产业结构。</a:t>
            </a:r>
          </a:p>
        </p:txBody>
      </p:sp>
      <p:sp>
        <p:nvSpPr>
          <p:cNvPr id="20" name="矩形 19"/>
          <p:cNvSpPr/>
          <p:nvPr/>
        </p:nvSpPr>
        <p:spPr>
          <a:xfrm>
            <a:off x="1316808" y="1858366"/>
            <a:ext cx="6100018" cy="3000821"/>
          </a:xfrm>
          <a:prstGeom prst="rect">
            <a:avLst/>
          </a:prstGeom>
        </p:spPr>
        <p:txBody>
          <a:bodyPr wrap="square">
            <a:spAutoFit/>
          </a:bodyPr>
          <a:lstStyle/>
          <a:p>
            <a:pPr indent="375016" algn="just" defTabSz="964326" fontAlgn="auto">
              <a:lnSpc>
                <a:spcPct val="150000"/>
              </a:lnSpc>
              <a:spcBef>
                <a:spcPts val="0"/>
              </a:spcBef>
              <a:spcAft>
                <a:spcPts val="0"/>
              </a:spcAft>
            </a:pP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森林培育行业生产成本较高，而产品附加值相对较低，利润空间有限</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，生产资料</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价格变动、木材加工技术调整等上下游因素，都可能对营林企业造成</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影响。</a:t>
            </a:r>
            <a:r>
              <a:rPr lang="zh-CN" altLang="en-US" sz="1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因此</a:t>
            </a: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，向下游延伸产业链，探索木材加工，丰富企业业务种类，优化调整产业结构，在营林企业、尤其是规模较大的企业谋求高质量发展中十分重要且必要</a:t>
            </a:r>
            <a:r>
              <a:rPr lang="zh-CN" altLang="en-US" sz="1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一方面，开展</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木材加工业务既能增加产品的</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附加值，</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又能减轻活立木销售的压力，以更快的速度促进成熟林区的砍伐与</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更新；</a:t>
            </a:r>
            <a:endParaRPr lang="en-US"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另一方面</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，产业链的延伸，拓宽</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了业务辐射</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范围，增大</a:t>
            </a:r>
            <a:r>
              <a:rPr lang="zh-CN" altLang="en-US"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了影响力</a:t>
            </a:r>
            <a:r>
              <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，有助于公司品牌的树立，可以获得更多的资源支持，进而实现更好更快的发展。</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53511" y="2071522"/>
            <a:ext cx="3846965" cy="25745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4255090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4759" y="1595065"/>
            <a:ext cx="4520789" cy="430374"/>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smtClean="0">
                <a:solidFill>
                  <a:srgbClr val="D77E07"/>
                </a:solidFill>
                <a:effectLst>
                  <a:reflection blurRad="6350" stA="55000" endA="300" endPos="45500" dir="5400000" sy="-100000" algn="bl" rotWithShape="0"/>
                </a:effectLst>
                <a:latin typeface="微软雅黑"/>
                <a:ea typeface="微软雅黑"/>
              </a:rPr>
              <a:t>3</a:t>
            </a:r>
            <a:r>
              <a:rPr lang="en-US" altLang="zh-CN" sz="2000" b="1" dirty="0">
                <a:solidFill>
                  <a:srgbClr val="D77E07"/>
                </a:solidFill>
                <a:effectLst>
                  <a:reflection blurRad="6350" stA="55000" endA="300" endPos="45500" dir="5400000" sy="-100000" algn="bl" rotWithShape="0"/>
                </a:effectLst>
                <a:latin typeface="微软雅黑"/>
                <a:ea typeface="微软雅黑"/>
              </a:rPr>
              <a:t>.</a:t>
            </a:r>
            <a:r>
              <a:rPr lang="zh-CN" altLang="en-US" sz="2000" b="1" dirty="0">
                <a:solidFill>
                  <a:srgbClr val="D77E07"/>
                </a:solidFill>
                <a:effectLst>
                  <a:reflection blurRad="6350" stA="55000" endA="300" endPos="45500" dir="5400000" sy="-100000" algn="bl" rotWithShape="0"/>
                </a:effectLst>
                <a:latin typeface="微软雅黑"/>
                <a:ea typeface="微软雅黑"/>
              </a:rPr>
              <a:t>尝试林木转让，布局活立木交易市场</a:t>
            </a:r>
          </a:p>
        </p:txBody>
      </p:sp>
      <p:sp>
        <p:nvSpPr>
          <p:cNvPr id="4" name="矩形 3"/>
          <p:cNvSpPr/>
          <p:nvPr/>
        </p:nvSpPr>
        <p:spPr>
          <a:xfrm>
            <a:off x="906763" y="2234813"/>
            <a:ext cx="6530724" cy="2677656"/>
          </a:xfrm>
          <a:prstGeom prst="rect">
            <a:avLst/>
          </a:prstGeom>
        </p:spPr>
        <p:txBody>
          <a:bodyPr wrap="square">
            <a:spAutoFit/>
          </a:bodyPr>
          <a:lstStyle/>
          <a:p>
            <a:pPr indent="375016" algn="just" defTabSz="964326" fontAlgn="auto">
              <a:lnSpc>
                <a:spcPct val="150000"/>
              </a:lnSpc>
              <a:spcBef>
                <a:spcPts val="0"/>
              </a:spcBef>
              <a:spcAft>
                <a:spcPts val="0"/>
              </a:spcAft>
            </a:pPr>
            <a:r>
              <a:rPr lang="zh-CN" altLang="en-US" sz="1400"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从岑溪当地的桉树速丰林培育市场来看，虽然岑溪公司这类成规模的大型营林企业占据了大部分市场份额，但是仍有部分林地由个体农户经营管理，由于个人经营管理理念的不同，农户在销售木材时往往不考虑人工成本等因素，加之其规模较小，不具市场话语权，议价能力较为薄弱，因此其销售价格普遍较低，与正常市场价格存在利润空间</a:t>
            </a:r>
            <a:r>
              <a:rPr lang="zh-CN" altLang="en-US" sz="1400" kern="100" dirty="0" smtClean="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kern="100" dirty="0" smtClean="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endParaRPr>
          </a:p>
          <a:p>
            <a:pPr indent="375016" algn="just" defTabSz="964326" fontAlgn="auto">
              <a:lnSpc>
                <a:spcPct val="150000"/>
              </a:lnSpc>
              <a:spcBef>
                <a:spcPts val="0"/>
              </a:spcBef>
              <a:spcAft>
                <a:spcPts val="0"/>
              </a:spcAft>
            </a:pPr>
            <a:r>
              <a:rPr lang="zh-CN" altLang="en-US" sz="1400" kern="100" dirty="0" smtClean="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因此</a:t>
            </a:r>
            <a:r>
              <a:rPr lang="zh-CN" altLang="en-US" sz="1400"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通过整合个体农户的林木资源，探索活立木交易，</a:t>
            </a:r>
            <a:r>
              <a:rPr lang="zh-CN" altLang="en-US" sz="1400"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即以低价购买个体农户的活立木进行储备，充分发挥公司市场份额较多和拥有市场话语权的优势，再以高价出售给下游客户，从中赚取差价，</a:t>
            </a:r>
            <a:r>
              <a:rPr lang="zh-CN" altLang="en-US" sz="1400" b="1"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可能是公司进一步发展的一个方向</a:t>
            </a:r>
            <a:r>
              <a:rPr lang="zh-CN" altLang="en-US" sz="1400" kern="100" dirty="0">
                <a:solidFill>
                  <a:prstClr val="black"/>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Times New Roman" panose="02020603050405020304" pitchFamily="18" charset="0"/>
              </a:rPr>
              <a:t>。 </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3511" y="1816125"/>
            <a:ext cx="4495692" cy="2997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50245463"/>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127135" y="1636722"/>
            <a:ext cx="4893423" cy="4892754"/>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5" name="矩形 4"/>
          <p:cNvSpPr/>
          <p:nvPr/>
        </p:nvSpPr>
        <p:spPr>
          <a:xfrm>
            <a:off x="5858464" y="1937951"/>
            <a:ext cx="6080114" cy="4060329"/>
          </a:xfrm>
          <a:prstGeom prst="rect">
            <a:avLst/>
          </a:prstGeom>
          <a:blipFill rotWithShape="1">
            <a:blip r:embed="rId3"/>
            <a:stretch>
              <a:fillRect l="-1000"/>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16" name="矩形 15"/>
          <p:cNvSpPr/>
          <p:nvPr/>
        </p:nvSpPr>
        <p:spPr>
          <a:xfrm>
            <a:off x="858210" y="2513439"/>
            <a:ext cx="5987196" cy="2922864"/>
          </a:xfrm>
          <a:prstGeom prst="rect">
            <a:avLst/>
          </a:prstGeom>
          <a:solidFill>
            <a:schemeClr val="accent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defTabSz="964326" fontAlgn="auto">
              <a:spcBef>
                <a:spcPts val="0"/>
              </a:spcBef>
              <a:spcAft>
                <a:spcPts val="0"/>
              </a:spcAft>
            </a:pPr>
            <a:endParaRPr lang="zh-CN" altLang="en-US" sz="1898">
              <a:solidFill>
                <a:prstClr val="white"/>
              </a:solidFill>
              <a:latin typeface="Calibri"/>
              <a:ea typeface="宋体" panose="02010600030101010101" pitchFamily="2" charset="-122"/>
            </a:endParaRPr>
          </a:p>
        </p:txBody>
      </p:sp>
      <p:sp>
        <p:nvSpPr>
          <p:cNvPr id="3" name="矩形 2"/>
          <p:cNvSpPr/>
          <p:nvPr/>
        </p:nvSpPr>
        <p:spPr>
          <a:xfrm>
            <a:off x="817904" y="1994863"/>
            <a:ext cx="5040560" cy="461665"/>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pPr>
            <a:r>
              <a:rPr lang="en-US" altLang="zh-CN" sz="2000" b="1" dirty="0">
                <a:effectLst>
                  <a:reflection blurRad="6350" stA="55000" endA="300" endPos="45500" dir="5400000" sy="-100000" algn="bl" rotWithShape="0"/>
                </a:effectLst>
                <a:latin typeface="微软雅黑"/>
                <a:ea typeface="微软雅黑"/>
              </a:rPr>
              <a:t>4.</a:t>
            </a:r>
            <a:r>
              <a:rPr lang="zh-CN" altLang="en-US" sz="2000" b="1" dirty="0">
                <a:effectLst>
                  <a:reflection blurRad="6350" stA="55000" endA="300" endPos="45500" dir="5400000" sy="-100000" algn="bl" rotWithShape="0"/>
                </a:effectLst>
                <a:latin typeface="微软雅黑"/>
                <a:ea typeface="微软雅黑"/>
              </a:rPr>
              <a:t>推进</a:t>
            </a:r>
            <a:r>
              <a:rPr lang="en-US" altLang="zh-CN" sz="2000" b="1" dirty="0">
                <a:effectLst>
                  <a:reflection blurRad="6350" stA="55000" endA="300" endPos="45500" dir="5400000" sy="-100000" algn="bl" rotWithShape="0"/>
                </a:effectLst>
                <a:latin typeface="微软雅黑"/>
                <a:ea typeface="微软雅黑"/>
              </a:rPr>
              <a:t>FSC</a:t>
            </a:r>
            <a:r>
              <a:rPr lang="zh-CN" altLang="en-US" sz="2000" b="1" dirty="0">
                <a:effectLst>
                  <a:reflection blurRad="6350" stA="55000" endA="300" endPos="45500" dir="5400000" sy="-100000" algn="bl" rotWithShape="0"/>
                </a:effectLst>
                <a:latin typeface="微软雅黑"/>
                <a:ea typeface="微软雅黑"/>
              </a:rPr>
              <a:t>森林认证，提升林木市场竞争力</a:t>
            </a:r>
          </a:p>
        </p:txBody>
      </p:sp>
      <p:sp>
        <p:nvSpPr>
          <p:cNvPr id="9" name="矩形 8"/>
          <p:cNvSpPr/>
          <p:nvPr/>
        </p:nvSpPr>
        <p:spPr>
          <a:xfrm>
            <a:off x="1030919" y="2790303"/>
            <a:ext cx="5641778" cy="2354491"/>
          </a:xfrm>
          <a:prstGeom prst="rect">
            <a:avLst/>
          </a:prstGeom>
        </p:spPr>
        <p:txBody>
          <a:bodyPr wrap="square">
            <a:spAutoFit/>
          </a:bodyPr>
          <a:lstStyle/>
          <a:p>
            <a:pPr indent="375016" algn="just" defTabSz="964326" fontAlgn="auto">
              <a:lnSpc>
                <a:spcPct val="150000"/>
              </a:lnSpc>
              <a:spcBef>
                <a:spcPts val="0"/>
              </a:spcBef>
              <a:spcAft>
                <a:spcPts val="0"/>
              </a:spcAft>
            </a:pPr>
            <a:r>
              <a:rPr lang="en-US" altLang="zh-CN"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FSC</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森林认证，又叫木材认证，通过运用市场机制来促进森林可持续经营，实现生态、社会和经济三重目标。</a:t>
            </a:r>
          </a:p>
          <a:p>
            <a:pPr indent="375016" algn="just" defTabSz="964326" fontAlgn="auto">
              <a:lnSpc>
                <a:spcPct val="150000"/>
              </a:lnSpc>
              <a:spcBef>
                <a:spcPts val="0"/>
              </a:spcBef>
              <a:spcAft>
                <a:spcPts val="0"/>
              </a:spcAft>
            </a:pP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推进</a:t>
            </a:r>
            <a:r>
              <a:rPr lang="en-US" altLang="zh-CN"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FSC</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森林认证有重要意义</a:t>
            </a:r>
            <a:r>
              <a:rPr lang="zh-CN" altLang="en-US" sz="14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。不仅有利于环境保护、提升企业的社会形象，还是木材</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或森林拥有高品质的有力证明，能够直接影响木材或原木的价格水平，以桉树为例，通过认证的原木比未认证的原木每立方米约高</a:t>
            </a:r>
            <a:r>
              <a:rPr lang="en-US" altLang="zh-CN"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20-30</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元，认证通过的板材比未认证的板材每立方米约高</a:t>
            </a:r>
            <a:r>
              <a:rPr lang="en-US" altLang="zh-CN"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40-60</a:t>
            </a:r>
            <a:r>
              <a:rPr lang="zh-CN" altLang="en-US" sz="14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元</a:t>
            </a:r>
            <a:r>
              <a:rPr lang="zh-CN" altLang="en-US" sz="14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31242362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500"/>
                                        <p:tgtEl>
                                          <p:spTgt spid="21"/>
                                        </p:tgtEl>
                                      </p:cBhvr>
                                    </p:animEffect>
                                  </p:childTnLst>
                                </p:cTn>
                              </p:par>
                            </p:childTnLst>
                          </p:cTn>
                        </p:par>
                        <p:par>
                          <p:cTn id="8" fill="hold">
                            <p:stCondLst>
                              <p:cond delay="500"/>
                            </p:stCondLst>
                            <p:childTnLst>
                              <p:par>
                                <p:cTn id="9" presetID="12" presetClass="entr" presetSubtype="2"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53" presetClass="entr" presetSubtype="16" fill="hold" grpId="1"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5" grpId="0" animBg="1"/>
      <p:bldP spid="5" grpId="1" animBg="1"/>
      <p:bldP spid="16" grpId="0" animBg="1"/>
      <p:bldP spid="16" grpId="1"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l="19197" t="17143" b="18139"/>
          <a:stretch/>
        </p:blipFill>
        <p:spPr>
          <a:xfrm>
            <a:off x="2372642" y="1921582"/>
            <a:ext cx="10461030" cy="4712962"/>
          </a:xfrm>
          <a:prstGeom prst="rect">
            <a:avLst/>
          </a:prstGeom>
        </p:spPr>
      </p:pic>
      <p:sp>
        <p:nvSpPr>
          <p:cNvPr id="13" name="矩形 12"/>
          <p:cNvSpPr/>
          <p:nvPr/>
        </p:nvSpPr>
        <p:spPr>
          <a:xfrm>
            <a:off x="2348356" y="2832274"/>
            <a:ext cx="5406746" cy="1423459"/>
          </a:xfrm>
          <a:prstGeom prst="rect">
            <a:avLst/>
          </a:prstGeom>
        </p:spPr>
        <p:txBody>
          <a:bodyPr wrap="square" lIns="68572" tIns="34286" rIns="68572" bIns="34286">
            <a:spAutoFit/>
          </a:bodyPr>
          <a:lstStyle/>
          <a:p>
            <a:pPr algn="ctr"/>
            <a:r>
              <a:rPr lang="zh-CN" altLang="en-US" sz="8800"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谢  谢</a:t>
            </a:r>
            <a:r>
              <a:rPr lang="zh-CN" altLang="en-US" sz="8800"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8800"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5332750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20000">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14:bounceEnd="20000">
                                          <p:cBhvr additive="base">
                                            <p:cTn id="17"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2751" y="1250888"/>
            <a:ext cx="11377264" cy="4053055"/>
            <a:chOff x="812751" y="1250888"/>
            <a:chExt cx="11377264" cy="4053055"/>
          </a:xfrm>
        </p:grpSpPr>
        <p:sp>
          <p:nvSpPr>
            <p:cNvPr id="4" name="Rectangle 1"/>
            <p:cNvSpPr/>
            <p:nvPr/>
          </p:nvSpPr>
          <p:spPr>
            <a:xfrm>
              <a:off x="812751" y="2352439"/>
              <a:ext cx="11377264" cy="2951504"/>
            </a:xfrm>
            <a:prstGeom prst="rect">
              <a:avLst/>
            </a:prstGeom>
            <a:solidFill>
              <a:schemeClr val="accent4"/>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6" name="图片占位符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782" y="2736551"/>
              <a:ext cx="5176817" cy="21832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4"/>
            <a:stretch>
              <a:fillRect/>
            </a:stretch>
          </p:blipFill>
          <p:spPr>
            <a:xfrm>
              <a:off x="6429375" y="2653134"/>
              <a:ext cx="5616624" cy="2350112"/>
            </a:xfrm>
            <a:prstGeom prst="rect">
              <a:avLst/>
            </a:prstGeom>
          </p:spPr>
        </p:pic>
        <p:sp>
          <p:nvSpPr>
            <p:cNvPr id="9" name="矩形 8"/>
            <p:cNvSpPr/>
            <p:nvPr/>
          </p:nvSpPr>
          <p:spPr>
            <a:xfrm>
              <a:off x="812751" y="1250888"/>
              <a:ext cx="11377264" cy="1023357"/>
            </a:xfrm>
            <a:prstGeom prst="rect">
              <a:avLst/>
            </a:prstGeom>
            <a:solidFill>
              <a:schemeClr val="accent3">
                <a:lumMod val="60000"/>
                <a:lumOff val="40000"/>
              </a:schemeClr>
            </a:solidFill>
            <a:scene3d>
              <a:camera prst="orthographicFront"/>
              <a:lightRig rig="threePt" dir="t"/>
            </a:scene3d>
            <a:sp3d>
              <a:bevelT/>
            </a:sp3d>
          </p:spPr>
          <p:txBody>
            <a:bodyPr wrap="square">
              <a:spAutoFit/>
            </a:bodyPr>
            <a:lstStyle/>
            <a:p>
              <a:pPr algn="just">
                <a:lnSpc>
                  <a:spcPct val="150000"/>
                </a:lnSpc>
              </a:pPr>
              <a:r>
                <a:rPr lang="zh-CN" altLang="en-US" sz="1400" dirty="0">
                  <a:solidFill>
                    <a:srgbClr val="000000">
                      <a:lumMod val="50000"/>
                      <a:lumOff val="50000"/>
                    </a:srgbClr>
                  </a:solidFill>
                  <a:latin typeface="Arial"/>
                  <a:ea typeface="微软雅黑"/>
                </a:rPr>
                <a:t> </a:t>
              </a:r>
              <a:r>
                <a:rPr lang="zh-CN" altLang="en-US" sz="1400" dirty="0" smtClean="0">
                  <a:solidFill>
                    <a:srgbClr val="000000">
                      <a:lumMod val="50000"/>
                      <a:lumOff val="50000"/>
                    </a:srgbClr>
                  </a:solidFill>
                  <a:latin typeface="Arial"/>
                  <a:ea typeface="微软雅黑"/>
                </a:rPr>
                <a:t>      速生</a:t>
              </a:r>
              <a:r>
                <a:rPr lang="zh-CN" altLang="en-US" sz="1400" dirty="0">
                  <a:solidFill>
                    <a:srgbClr val="000000">
                      <a:lumMod val="50000"/>
                      <a:lumOff val="50000"/>
                    </a:srgbClr>
                  </a:solidFill>
                  <a:latin typeface="Arial"/>
                  <a:ea typeface="微软雅黑"/>
                </a:rPr>
                <a:t>丰产用材林基地建设初期，基地建设布局限于南方</a:t>
              </a:r>
              <a:r>
                <a:rPr lang="en-US" altLang="zh-CN" sz="1400" dirty="0">
                  <a:solidFill>
                    <a:srgbClr val="000000">
                      <a:lumMod val="50000"/>
                      <a:lumOff val="50000"/>
                    </a:srgbClr>
                  </a:solidFill>
                  <a:latin typeface="Arial"/>
                  <a:ea typeface="微软雅黑"/>
                </a:rPr>
                <a:t>12</a:t>
              </a:r>
              <a:r>
                <a:rPr lang="zh-CN" altLang="en-US" sz="1400" dirty="0">
                  <a:solidFill>
                    <a:srgbClr val="000000">
                      <a:lumMod val="50000"/>
                      <a:lumOff val="50000"/>
                    </a:srgbClr>
                  </a:solidFill>
                  <a:latin typeface="Arial"/>
                  <a:ea typeface="微软雅黑"/>
                </a:rPr>
                <a:t>个省（自治区）的</a:t>
              </a:r>
              <a:r>
                <a:rPr lang="en-US" altLang="zh-CN" sz="1400" dirty="0">
                  <a:solidFill>
                    <a:srgbClr val="000000">
                      <a:lumMod val="50000"/>
                      <a:lumOff val="50000"/>
                    </a:srgbClr>
                  </a:solidFill>
                  <a:latin typeface="Arial"/>
                  <a:ea typeface="微软雅黑"/>
                </a:rPr>
                <a:t>212</a:t>
              </a:r>
              <a:r>
                <a:rPr lang="zh-CN" altLang="en-US" sz="1400" dirty="0">
                  <a:solidFill>
                    <a:srgbClr val="000000">
                      <a:lumMod val="50000"/>
                      <a:lumOff val="50000"/>
                    </a:srgbClr>
                  </a:solidFill>
                  <a:latin typeface="Arial"/>
                  <a:ea typeface="微软雅黑"/>
                </a:rPr>
                <a:t>个县，在造林树种的选用上，以杉木为主，树种比较单一</a:t>
              </a:r>
              <a:r>
                <a:rPr lang="zh-CN" altLang="en-US" sz="1400" dirty="0" smtClean="0">
                  <a:solidFill>
                    <a:srgbClr val="000000">
                      <a:lumMod val="50000"/>
                      <a:lumOff val="50000"/>
                    </a:srgbClr>
                  </a:solidFill>
                  <a:latin typeface="Arial"/>
                  <a:ea typeface="微软雅黑"/>
                </a:rPr>
                <a:t>。</a:t>
              </a:r>
              <a:endParaRPr lang="en-US" altLang="zh-CN" sz="1400" dirty="0" smtClean="0">
                <a:solidFill>
                  <a:srgbClr val="000000">
                    <a:lumMod val="50000"/>
                    <a:lumOff val="50000"/>
                  </a:srgbClr>
                </a:solidFill>
                <a:latin typeface="Arial"/>
                <a:ea typeface="微软雅黑"/>
              </a:endParaRPr>
            </a:p>
            <a:p>
              <a:pPr algn="just">
                <a:lnSpc>
                  <a:spcPct val="150000"/>
                </a:lnSpc>
              </a:pPr>
              <a:r>
                <a:rPr lang="en-US" altLang="zh-CN" sz="1400" dirty="0">
                  <a:solidFill>
                    <a:srgbClr val="000000">
                      <a:lumMod val="50000"/>
                      <a:lumOff val="50000"/>
                    </a:srgbClr>
                  </a:solidFill>
                  <a:latin typeface="Arial"/>
                  <a:ea typeface="微软雅黑"/>
                </a:rPr>
                <a:t> </a:t>
              </a:r>
              <a:r>
                <a:rPr lang="zh-CN" altLang="en-US" sz="1400" dirty="0" smtClean="0">
                  <a:solidFill>
                    <a:srgbClr val="000000">
                      <a:lumMod val="50000"/>
                      <a:lumOff val="50000"/>
                    </a:srgbClr>
                  </a:solidFill>
                  <a:latin typeface="Arial"/>
                  <a:ea typeface="微软雅黑"/>
                </a:rPr>
                <a:t>      随着</a:t>
              </a:r>
              <a:r>
                <a:rPr lang="zh-CN" altLang="en-US" sz="1400" dirty="0">
                  <a:solidFill>
                    <a:srgbClr val="000000">
                      <a:lumMod val="50000"/>
                      <a:lumOff val="50000"/>
                    </a:srgbClr>
                  </a:solidFill>
                  <a:latin typeface="Arial"/>
                  <a:ea typeface="微软雅黑"/>
                </a:rPr>
                <a:t>我国速生丰产用材林经营目标的多样化，目前的造林树种也逐渐丰富起来，主要包括杉、松、杨、泡桐和桉树等树种，这些树种占速生丰产用材林造林总面积的</a:t>
              </a:r>
              <a:r>
                <a:rPr lang="en-US" altLang="zh-CN" sz="1400" dirty="0">
                  <a:latin typeface="Arial"/>
                  <a:ea typeface="微软雅黑"/>
                </a:rPr>
                <a:t>70%-80%</a:t>
              </a:r>
              <a:r>
                <a:rPr lang="zh-CN" altLang="en-US" sz="1400" dirty="0">
                  <a:solidFill>
                    <a:srgbClr val="000000">
                      <a:lumMod val="50000"/>
                      <a:lumOff val="50000"/>
                    </a:srgbClr>
                  </a:solidFill>
                  <a:latin typeface="Arial"/>
                  <a:ea typeface="微软雅黑"/>
                </a:rPr>
                <a:t>左右</a:t>
              </a:r>
              <a:r>
                <a:rPr lang="zh-CN" altLang="en-US" sz="1400" dirty="0" smtClean="0">
                  <a:solidFill>
                    <a:srgbClr val="000000">
                      <a:lumMod val="50000"/>
                      <a:lumOff val="50000"/>
                    </a:srgbClr>
                  </a:solidFill>
                  <a:latin typeface="Arial"/>
                  <a:ea typeface="微软雅黑"/>
                </a:rPr>
                <a:t>。</a:t>
              </a:r>
              <a:endParaRPr lang="zh-CN" altLang="en-US" sz="1400" dirty="0">
                <a:solidFill>
                  <a:srgbClr val="000000">
                    <a:lumMod val="50000"/>
                    <a:lumOff val="50000"/>
                  </a:srgbClr>
                </a:solidFill>
                <a:latin typeface="Arial"/>
                <a:ea typeface="微软雅黑"/>
              </a:endParaRPr>
            </a:p>
          </p:txBody>
        </p:sp>
      </p:grpSp>
    </p:spTree>
    <p:extLst>
      <p:ext uri="{BB962C8B-B14F-4D97-AF65-F5344CB8AC3E}">
        <p14:creationId xmlns:p14="http://schemas.microsoft.com/office/powerpoint/2010/main" val="4037470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6157" y="1125080"/>
            <a:ext cx="5786120" cy="5143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516855" y="1125080"/>
            <a:ext cx="341542" cy="5143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占位符 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6825" r="26825"/>
          <a:stretch>
            <a:fillRect/>
          </a:stretch>
        </p:blipFill>
        <p:spPr>
          <a:scene3d>
            <a:camera prst="orthographicFront"/>
            <a:lightRig rig="threePt" dir="t"/>
          </a:scene3d>
          <a:sp3d>
            <a:bevelT/>
          </a:sp3d>
        </p:spPr>
      </p:pic>
      <p:pic>
        <p:nvPicPr>
          <p:cNvPr id="11" name="图片占位符 10"/>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008" r="13008"/>
          <a:stretch>
            <a:fillRect/>
          </a:stretch>
        </p:blipFill>
        <p:spPr>
          <a:scene3d>
            <a:camera prst="orthographicFront"/>
            <a:lightRig rig="threePt" dir="t"/>
          </a:scene3d>
          <a:sp3d>
            <a:bevelT/>
          </a:sp3d>
        </p:spPr>
      </p:pic>
      <p:sp>
        <p:nvSpPr>
          <p:cNvPr id="12" name="矩形 11"/>
          <p:cNvSpPr/>
          <p:nvPr/>
        </p:nvSpPr>
        <p:spPr>
          <a:xfrm>
            <a:off x="7393532" y="3360270"/>
            <a:ext cx="4802067" cy="2585323"/>
          </a:xfrm>
          <a:prstGeom prst="rect">
            <a:avLst/>
          </a:prstGeom>
          <a:solidFill>
            <a:schemeClr val="bg1"/>
          </a:solidFill>
          <a:scene3d>
            <a:camera prst="orthographicFront"/>
            <a:lightRig rig="threePt" dir="t"/>
          </a:scene3d>
          <a:sp3d>
            <a:bevelT/>
          </a:sp3d>
        </p:spPr>
        <p:txBody>
          <a:bodyPr wrap="square">
            <a:spAutoFit/>
            <a:sp3d contourW="25400"/>
          </a:bodyPr>
          <a:lstStyle/>
          <a:p>
            <a:pPr algn="just">
              <a:lnSpc>
                <a:spcPct val="150000"/>
              </a:lnSpc>
            </a:pPr>
            <a:r>
              <a:rPr lang="zh-CN" altLang="en-US" dirty="0" smtClean="0">
                <a:solidFill>
                  <a:schemeClr val="tx1">
                    <a:lumMod val="50000"/>
                    <a:lumOff val="50000"/>
                  </a:schemeClr>
                </a:solidFill>
                <a:effectLst/>
              </a:rPr>
              <a:t>         全球</a:t>
            </a:r>
            <a:r>
              <a:rPr lang="zh-CN" altLang="en-US" dirty="0">
                <a:solidFill>
                  <a:schemeClr val="tx1">
                    <a:lumMod val="50000"/>
                    <a:lumOff val="50000"/>
                  </a:schemeClr>
                </a:solidFill>
                <a:effectLst/>
              </a:rPr>
              <a:t>桉树人工林的面积已超过</a:t>
            </a:r>
            <a:r>
              <a:rPr lang="en-US" altLang="zh-CN" dirty="0">
                <a:solidFill>
                  <a:schemeClr val="tx1">
                    <a:lumMod val="50000"/>
                    <a:lumOff val="50000"/>
                  </a:schemeClr>
                </a:solidFill>
                <a:effectLst/>
              </a:rPr>
              <a:t>2500</a:t>
            </a:r>
            <a:r>
              <a:rPr lang="zh-CN" altLang="en-US" dirty="0">
                <a:solidFill>
                  <a:schemeClr val="tx1">
                    <a:lumMod val="50000"/>
                    <a:lumOff val="50000"/>
                  </a:schemeClr>
                </a:solidFill>
                <a:effectLst/>
              </a:rPr>
              <a:t>万公顷，占</a:t>
            </a:r>
            <a:r>
              <a:rPr lang="zh-CN" altLang="en-US" b="1" dirty="0">
                <a:effectLst/>
              </a:rPr>
              <a:t>人工林总面积的</a:t>
            </a:r>
            <a:r>
              <a:rPr lang="en-US" altLang="zh-CN" b="1" dirty="0">
                <a:effectLst/>
              </a:rPr>
              <a:t>15%</a:t>
            </a:r>
            <a:r>
              <a:rPr lang="zh-CN" altLang="en-US" dirty="0">
                <a:solidFill>
                  <a:schemeClr val="tx1">
                    <a:lumMod val="50000"/>
                    <a:lumOff val="50000"/>
                  </a:schemeClr>
                </a:solidFill>
                <a:effectLst/>
              </a:rPr>
              <a:t>。尤其在</a:t>
            </a:r>
            <a:r>
              <a:rPr lang="en-US" altLang="zh-CN" dirty="0">
                <a:solidFill>
                  <a:schemeClr val="tx1">
                    <a:lumMod val="50000"/>
                    <a:lumOff val="50000"/>
                  </a:schemeClr>
                </a:solidFill>
                <a:effectLst/>
              </a:rPr>
              <a:t>1990-2015</a:t>
            </a:r>
            <a:r>
              <a:rPr lang="zh-CN" altLang="en-US" dirty="0">
                <a:solidFill>
                  <a:schemeClr val="tx1">
                    <a:lumMod val="50000"/>
                    <a:lumOff val="50000"/>
                  </a:schemeClr>
                </a:solidFill>
                <a:effectLst/>
              </a:rPr>
              <a:t>的</a:t>
            </a:r>
            <a:r>
              <a:rPr lang="en-US" altLang="zh-CN" dirty="0">
                <a:solidFill>
                  <a:schemeClr val="tx1">
                    <a:lumMod val="50000"/>
                    <a:lumOff val="50000"/>
                  </a:schemeClr>
                </a:solidFill>
                <a:effectLst/>
              </a:rPr>
              <a:t>15</a:t>
            </a:r>
            <a:r>
              <a:rPr lang="zh-CN" altLang="en-US" dirty="0">
                <a:solidFill>
                  <a:schemeClr val="tx1">
                    <a:lumMod val="50000"/>
                    <a:lumOff val="50000"/>
                  </a:schemeClr>
                </a:solidFill>
                <a:effectLst/>
              </a:rPr>
              <a:t>年间，世界桉树人工林面积增加了约</a:t>
            </a:r>
            <a:r>
              <a:rPr lang="en-US" altLang="zh-CN" dirty="0">
                <a:solidFill>
                  <a:schemeClr val="tx1">
                    <a:lumMod val="50000"/>
                    <a:lumOff val="50000"/>
                  </a:schemeClr>
                </a:solidFill>
                <a:effectLst/>
              </a:rPr>
              <a:t>1700</a:t>
            </a:r>
            <a:r>
              <a:rPr lang="zh-CN" altLang="en-US" dirty="0">
                <a:solidFill>
                  <a:schemeClr val="tx1">
                    <a:lumMod val="50000"/>
                    <a:lumOff val="50000"/>
                  </a:schemeClr>
                </a:solidFill>
                <a:effectLst/>
              </a:rPr>
              <a:t>万公顷。期间，世界人工林面积的比例从</a:t>
            </a:r>
            <a:r>
              <a:rPr lang="en-US" altLang="zh-CN" dirty="0">
                <a:solidFill>
                  <a:schemeClr val="tx1">
                    <a:lumMod val="50000"/>
                    <a:lumOff val="50000"/>
                  </a:schemeClr>
                </a:solidFill>
                <a:effectLst/>
              </a:rPr>
              <a:t>3.4%</a:t>
            </a:r>
            <a:r>
              <a:rPr lang="zh-CN" altLang="en-US" dirty="0">
                <a:solidFill>
                  <a:schemeClr val="tx1">
                    <a:lumMod val="50000"/>
                    <a:lumOff val="50000"/>
                  </a:schemeClr>
                </a:solidFill>
                <a:effectLst/>
              </a:rPr>
              <a:t>提高到</a:t>
            </a:r>
            <a:r>
              <a:rPr lang="en-US" altLang="zh-CN" dirty="0">
                <a:solidFill>
                  <a:schemeClr val="tx1">
                    <a:lumMod val="50000"/>
                    <a:lumOff val="50000"/>
                  </a:schemeClr>
                </a:solidFill>
                <a:effectLst/>
              </a:rPr>
              <a:t>7.8%</a:t>
            </a:r>
            <a:r>
              <a:rPr lang="zh-CN" altLang="en-US" dirty="0">
                <a:solidFill>
                  <a:schemeClr val="tx1">
                    <a:lumMod val="50000"/>
                    <a:lumOff val="50000"/>
                  </a:schemeClr>
                </a:solidFill>
                <a:effectLst/>
              </a:rPr>
              <a:t>。目前全球桉树栽种面积前</a:t>
            </a:r>
            <a:r>
              <a:rPr lang="en-US" altLang="zh-CN" dirty="0">
                <a:solidFill>
                  <a:schemeClr val="tx1">
                    <a:lumMod val="50000"/>
                    <a:lumOff val="50000"/>
                  </a:schemeClr>
                </a:solidFill>
                <a:effectLst/>
              </a:rPr>
              <a:t>3</a:t>
            </a:r>
            <a:r>
              <a:rPr lang="zh-CN" altLang="en-US" dirty="0">
                <a:solidFill>
                  <a:schemeClr val="tx1">
                    <a:lumMod val="50000"/>
                    <a:lumOff val="50000"/>
                  </a:schemeClr>
                </a:solidFill>
                <a:effectLst/>
              </a:rPr>
              <a:t>名的国家为巴西、中国和印度。</a:t>
            </a:r>
          </a:p>
        </p:txBody>
      </p:sp>
      <p:sp>
        <p:nvSpPr>
          <p:cNvPr id="14" name="等腰三角形 13"/>
          <p:cNvSpPr/>
          <p:nvPr/>
        </p:nvSpPr>
        <p:spPr>
          <a:xfrm>
            <a:off x="7987726" y="2814652"/>
            <a:ext cx="343751" cy="296337"/>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5" name="图表 4"/>
          <p:cNvGraphicFramePr/>
          <p:nvPr>
            <p:extLst>
              <p:ext uri="{D42A27DB-BD31-4B8C-83A1-F6EECF244321}">
                <p14:modId xmlns:p14="http://schemas.microsoft.com/office/powerpoint/2010/main" val="1299410997"/>
              </p:ext>
            </p:extLst>
          </p:nvPr>
        </p:nvGraphicFramePr>
        <p:xfrm>
          <a:off x="8517607" y="952029"/>
          <a:ext cx="2952328" cy="258003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4703329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380703" y="-3597"/>
            <a:ext cx="12010161" cy="7230483"/>
          </a:xfrm>
          <a:prstGeom prst="rect">
            <a:avLst/>
          </a:prstGeom>
        </p:spPr>
      </p:pic>
      <p:sp>
        <p:nvSpPr>
          <p:cNvPr id="2" name="矩形 1"/>
          <p:cNvSpPr/>
          <p:nvPr/>
        </p:nvSpPr>
        <p:spPr>
          <a:xfrm>
            <a:off x="439128" y="1024037"/>
            <a:ext cx="5365044" cy="2354491"/>
          </a:xfrm>
          <a:prstGeom prst="rect">
            <a:avLst/>
          </a:prstGeom>
        </p:spPr>
        <p:txBody>
          <a:bodyPr wrap="square">
            <a:spAutoFit/>
          </a:bodyPr>
          <a:lstStyle/>
          <a:p>
            <a:pPr algn="just">
              <a:lnSpc>
                <a:spcPct val="150000"/>
              </a:lnSpc>
            </a:pPr>
            <a:r>
              <a:rPr lang="zh-CN" altLang="en-US" sz="1400" dirty="0" smtClean="0">
                <a:solidFill>
                  <a:schemeClr val="tx1">
                    <a:lumMod val="50000"/>
                    <a:lumOff val="50000"/>
                  </a:schemeClr>
                </a:solidFill>
                <a:latin typeface="Arial"/>
                <a:ea typeface="微软雅黑"/>
              </a:rPr>
              <a:t>       </a:t>
            </a:r>
            <a:r>
              <a:rPr lang="zh-CN" altLang="en-US" sz="1400" dirty="0">
                <a:solidFill>
                  <a:schemeClr val="tx1">
                    <a:lumMod val="50000"/>
                    <a:lumOff val="50000"/>
                  </a:schemeClr>
                </a:solidFill>
                <a:latin typeface="Arial"/>
                <a:ea typeface="微软雅黑"/>
              </a:rPr>
              <a:t>我国</a:t>
            </a:r>
            <a:r>
              <a:rPr lang="zh-CN" altLang="en-US" sz="1400" dirty="0">
                <a:solidFill>
                  <a:schemeClr val="tx1">
                    <a:lumMod val="50000"/>
                    <a:lumOff val="50000"/>
                  </a:schemeClr>
                </a:solidFill>
                <a:latin typeface="Arial"/>
                <a:ea typeface="微软雅黑"/>
              </a:rPr>
              <a:t>现有桉树人工林</a:t>
            </a:r>
            <a:r>
              <a:rPr lang="en-US" altLang="zh-CN" sz="1400" dirty="0">
                <a:solidFill>
                  <a:schemeClr val="tx1">
                    <a:lumMod val="50000"/>
                    <a:lumOff val="50000"/>
                  </a:schemeClr>
                </a:solidFill>
                <a:latin typeface="Arial"/>
                <a:ea typeface="微软雅黑"/>
              </a:rPr>
              <a:t>450</a:t>
            </a:r>
            <a:r>
              <a:rPr lang="zh-CN" altLang="en-US" sz="1400" dirty="0">
                <a:solidFill>
                  <a:schemeClr val="tx1">
                    <a:lumMod val="50000"/>
                    <a:lumOff val="50000"/>
                  </a:schemeClr>
                </a:solidFill>
                <a:latin typeface="Arial"/>
                <a:ea typeface="微软雅黑"/>
              </a:rPr>
              <a:t>万公顷，主要分布在广西、广东、福建、云南、海南等</a:t>
            </a:r>
            <a:r>
              <a:rPr lang="en-US" altLang="zh-CN" sz="1400" dirty="0">
                <a:solidFill>
                  <a:schemeClr val="tx1">
                    <a:lumMod val="50000"/>
                    <a:lumOff val="50000"/>
                  </a:schemeClr>
                </a:solidFill>
                <a:latin typeface="Arial"/>
                <a:ea typeface="微软雅黑"/>
              </a:rPr>
              <a:t>10</a:t>
            </a:r>
            <a:r>
              <a:rPr lang="zh-CN" altLang="en-US" sz="1400" dirty="0">
                <a:solidFill>
                  <a:schemeClr val="tx1">
                    <a:lumMod val="50000"/>
                    <a:lumOff val="50000"/>
                  </a:schemeClr>
                </a:solidFill>
                <a:latin typeface="Arial"/>
                <a:ea typeface="微软雅黑"/>
              </a:rPr>
              <a:t>个省区，</a:t>
            </a:r>
            <a:r>
              <a:rPr lang="zh-CN" altLang="en-US" sz="1400" b="1" dirty="0">
                <a:latin typeface="Arial"/>
                <a:ea typeface="微软雅黑"/>
              </a:rPr>
              <a:t>约占我国森林总面积的</a:t>
            </a:r>
            <a:r>
              <a:rPr lang="en-US" altLang="zh-CN" sz="1400" b="1" dirty="0">
                <a:latin typeface="Arial"/>
                <a:ea typeface="微软雅黑"/>
              </a:rPr>
              <a:t>2.1%</a:t>
            </a:r>
            <a:r>
              <a:rPr lang="zh-CN" altLang="en-US" sz="1400" b="1" dirty="0">
                <a:latin typeface="Arial"/>
                <a:ea typeface="微软雅黑"/>
              </a:rPr>
              <a:t>，占人工林总面积的</a:t>
            </a:r>
            <a:r>
              <a:rPr lang="en-US" altLang="zh-CN" sz="1400" b="1" dirty="0">
                <a:latin typeface="Arial"/>
                <a:ea typeface="微软雅黑"/>
              </a:rPr>
              <a:t>6.3%</a:t>
            </a:r>
            <a:r>
              <a:rPr lang="zh-CN" altLang="en-US" sz="1400" dirty="0">
                <a:solidFill>
                  <a:schemeClr val="tx1">
                    <a:lumMod val="50000"/>
                    <a:lumOff val="50000"/>
                  </a:schemeClr>
                </a:solidFill>
                <a:latin typeface="Arial"/>
                <a:ea typeface="微软雅黑"/>
              </a:rPr>
              <a:t>，虽然面积占比很小，但是</a:t>
            </a:r>
            <a:r>
              <a:rPr lang="zh-CN" altLang="en-US" sz="1400" b="1" dirty="0">
                <a:latin typeface="Arial"/>
                <a:ea typeface="微软雅黑"/>
              </a:rPr>
              <a:t>桉树年产木材超过</a:t>
            </a:r>
            <a:r>
              <a:rPr lang="en-US" altLang="zh-CN" sz="1400" b="1" dirty="0">
                <a:latin typeface="Arial"/>
                <a:ea typeface="微软雅黑"/>
              </a:rPr>
              <a:t>3000</a:t>
            </a:r>
            <a:r>
              <a:rPr lang="zh-CN" altLang="en-US" sz="1400" b="1" dirty="0">
                <a:latin typeface="Arial"/>
                <a:ea typeface="微软雅黑"/>
              </a:rPr>
              <a:t>万立方米</a:t>
            </a:r>
            <a:r>
              <a:rPr lang="zh-CN" altLang="en-US" sz="1400" dirty="0">
                <a:solidFill>
                  <a:schemeClr val="tx1">
                    <a:lumMod val="50000"/>
                    <a:lumOff val="50000"/>
                  </a:schemeClr>
                </a:solidFill>
                <a:latin typeface="Arial"/>
                <a:ea typeface="微软雅黑"/>
              </a:rPr>
              <a:t>，全国木材年产量约为</a:t>
            </a:r>
            <a:r>
              <a:rPr lang="en-US" altLang="zh-CN" sz="1400" dirty="0">
                <a:solidFill>
                  <a:schemeClr val="tx1">
                    <a:lumMod val="50000"/>
                    <a:lumOff val="50000"/>
                  </a:schemeClr>
                </a:solidFill>
                <a:latin typeface="Arial"/>
                <a:ea typeface="微软雅黑"/>
              </a:rPr>
              <a:t>8000</a:t>
            </a:r>
            <a:r>
              <a:rPr lang="zh-CN" altLang="en-US" sz="1400" dirty="0">
                <a:solidFill>
                  <a:schemeClr val="tx1">
                    <a:lumMod val="50000"/>
                    <a:lumOff val="50000"/>
                  </a:schemeClr>
                </a:solidFill>
                <a:latin typeface="Arial"/>
                <a:ea typeface="微软雅黑"/>
              </a:rPr>
              <a:t>多万立方米</a:t>
            </a:r>
            <a:r>
              <a:rPr lang="zh-CN" altLang="en-US" sz="1400" dirty="0">
                <a:solidFill>
                  <a:schemeClr val="tx1">
                    <a:lumMod val="50000"/>
                    <a:lumOff val="50000"/>
                  </a:schemeClr>
                </a:solidFill>
                <a:latin typeface="Arial"/>
                <a:ea typeface="微软雅黑"/>
              </a:rPr>
              <a:t>。</a:t>
            </a:r>
            <a:endParaRPr lang="en-US" altLang="zh-CN" sz="1400" dirty="0">
              <a:solidFill>
                <a:schemeClr val="tx1">
                  <a:lumMod val="50000"/>
                  <a:lumOff val="50000"/>
                </a:schemeClr>
              </a:solidFill>
              <a:latin typeface="Arial"/>
              <a:ea typeface="微软雅黑"/>
            </a:endParaRPr>
          </a:p>
          <a:p>
            <a:pPr algn="just">
              <a:lnSpc>
                <a:spcPct val="150000"/>
              </a:lnSpc>
            </a:pPr>
            <a:r>
              <a:rPr lang="en-US" altLang="zh-CN" sz="1400" dirty="0">
                <a:solidFill>
                  <a:schemeClr val="tx1">
                    <a:lumMod val="50000"/>
                    <a:lumOff val="50000"/>
                  </a:schemeClr>
                </a:solidFill>
                <a:latin typeface="Arial"/>
                <a:ea typeface="微软雅黑"/>
              </a:rPr>
              <a:t> </a:t>
            </a:r>
            <a:r>
              <a:rPr lang="en-US" altLang="zh-CN" sz="1400" dirty="0">
                <a:solidFill>
                  <a:schemeClr val="tx1">
                    <a:lumMod val="50000"/>
                    <a:lumOff val="50000"/>
                  </a:schemeClr>
                </a:solidFill>
                <a:latin typeface="Arial"/>
                <a:ea typeface="微软雅黑"/>
              </a:rPr>
              <a:t>       </a:t>
            </a:r>
            <a:r>
              <a:rPr lang="zh-CN" altLang="en-US" sz="1400" dirty="0">
                <a:solidFill>
                  <a:schemeClr val="tx1">
                    <a:lumMod val="50000"/>
                    <a:lumOff val="50000"/>
                  </a:schemeClr>
                </a:solidFill>
                <a:latin typeface="Arial"/>
                <a:ea typeface="微软雅黑"/>
              </a:rPr>
              <a:t>从</a:t>
            </a:r>
            <a:r>
              <a:rPr lang="zh-CN" altLang="en-US" sz="1400" dirty="0">
                <a:solidFill>
                  <a:schemeClr val="tx1">
                    <a:lumMod val="50000"/>
                    <a:lumOff val="50000"/>
                  </a:schemeClr>
                </a:solidFill>
                <a:latin typeface="Arial"/>
                <a:ea typeface="微软雅黑"/>
              </a:rPr>
              <a:t>种苗培育到木材及其制品，再到林副产品，</a:t>
            </a:r>
            <a:r>
              <a:rPr lang="zh-CN" altLang="en-US" sz="1400" b="1" dirty="0">
                <a:latin typeface="Arial"/>
                <a:ea typeface="微软雅黑"/>
              </a:rPr>
              <a:t>年总产值超</a:t>
            </a:r>
            <a:r>
              <a:rPr lang="en-US" altLang="zh-CN" sz="1400" b="1" dirty="0">
                <a:latin typeface="Arial"/>
                <a:ea typeface="微软雅黑"/>
              </a:rPr>
              <a:t>3000</a:t>
            </a:r>
            <a:r>
              <a:rPr lang="zh-CN" altLang="en-US" sz="1400" b="1" dirty="0">
                <a:latin typeface="Arial"/>
                <a:ea typeface="微软雅黑"/>
              </a:rPr>
              <a:t>亿元，</a:t>
            </a:r>
            <a:r>
              <a:rPr lang="zh-CN" altLang="en-US" sz="1400" dirty="0">
                <a:solidFill>
                  <a:schemeClr val="tx1">
                    <a:lumMod val="50000"/>
                    <a:lumOff val="50000"/>
                  </a:schemeClr>
                </a:solidFill>
                <a:latin typeface="Arial"/>
                <a:ea typeface="微软雅黑"/>
              </a:rPr>
              <a:t>间接效益则更大，还解决了近</a:t>
            </a:r>
            <a:r>
              <a:rPr lang="en-US" altLang="zh-CN" sz="1400" dirty="0">
                <a:solidFill>
                  <a:schemeClr val="tx1">
                    <a:lumMod val="50000"/>
                    <a:lumOff val="50000"/>
                  </a:schemeClr>
                </a:solidFill>
                <a:latin typeface="Arial"/>
                <a:ea typeface="微软雅黑"/>
              </a:rPr>
              <a:t>1000</a:t>
            </a:r>
            <a:r>
              <a:rPr lang="zh-CN" altLang="en-US" sz="1400" dirty="0">
                <a:solidFill>
                  <a:schemeClr val="tx1">
                    <a:lumMod val="50000"/>
                    <a:lumOff val="50000"/>
                  </a:schemeClr>
                </a:solidFill>
                <a:latin typeface="Arial"/>
                <a:ea typeface="微软雅黑"/>
              </a:rPr>
              <a:t>万人的就业问题。桉树生长快、周期短、产量高、材性好、用途广</a:t>
            </a:r>
            <a:r>
              <a:rPr lang="zh-CN" altLang="en-US" sz="1400" dirty="0">
                <a:solidFill>
                  <a:schemeClr val="tx1">
                    <a:lumMod val="50000"/>
                    <a:lumOff val="50000"/>
                  </a:schemeClr>
                </a:solidFill>
                <a:latin typeface="Arial"/>
                <a:ea typeface="微软雅黑"/>
              </a:rPr>
              <a:t>。</a:t>
            </a:r>
          </a:p>
        </p:txBody>
      </p:sp>
      <p:sp>
        <p:nvSpPr>
          <p:cNvPr id="41" name="矩形 40"/>
          <p:cNvSpPr/>
          <p:nvPr/>
        </p:nvSpPr>
        <p:spPr>
          <a:xfrm>
            <a:off x="6944884" y="4048373"/>
            <a:ext cx="5445980" cy="2031325"/>
          </a:xfrm>
          <a:prstGeom prst="rect">
            <a:avLst/>
          </a:prstGeom>
        </p:spPr>
        <p:txBody>
          <a:bodyPr wrap="square">
            <a:spAutoFit/>
          </a:bodyPr>
          <a:lstStyle/>
          <a:p>
            <a:pPr algn="just">
              <a:lnSpc>
                <a:spcPct val="150000"/>
              </a:lnSpc>
            </a:pPr>
            <a:r>
              <a:rPr lang="zh-CN" altLang="en-US" sz="1200" dirty="0" smtClean="0">
                <a:solidFill>
                  <a:schemeClr val="tx1">
                    <a:lumMod val="50000"/>
                    <a:lumOff val="50000"/>
                  </a:schemeClr>
                </a:solidFill>
                <a:latin typeface="Arial"/>
                <a:ea typeface="微软雅黑"/>
              </a:rPr>
              <a:t>        </a:t>
            </a:r>
            <a:r>
              <a:rPr lang="zh-CN" altLang="en-US" sz="1400" dirty="0" smtClean="0">
                <a:solidFill>
                  <a:schemeClr val="tx1">
                    <a:lumMod val="50000"/>
                    <a:lumOff val="50000"/>
                  </a:schemeClr>
                </a:solidFill>
                <a:latin typeface="Arial"/>
                <a:ea typeface="微软雅黑"/>
              </a:rPr>
              <a:t>据</a:t>
            </a:r>
            <a:r>
              <a:rPr lang="zh-CN" altLang="en-US" sz="1400" dirty="0">
                <a:solidFill>
                  <a:schemeClr val="tx1">
                    <a:lumMod val="50000"/>
                    <a:lumOff val="50000"/>
                  </a:schemeClr>
                </a:solidFill>
                <a:latin typeface="Arial"/>
                <a:ea typeface="微软雅黑"/>
              </a:rPr>
              <a:t>研究，</a:t>
            </a:r>
            <a:r>
              <a:rPr lang="zh-CN" altLang="en-US" sz="1400" b="1" dirty="0">
                <a:latin typeface="Arial"/>
                <a:ea typeface="微软雅黑"/>
              </a:rPr>
              <a:t>桉树的木材生产效率是杨树的</a:t>
            </a:r>
            <a:r>
              <a:rPr lang="en-US" altLang="zh-CN" sz="1400" b="1" dirty="0">
                <a:latin typeface="Arial"/>
                <a:ea typeface="微软雅黑"/>
              </a:rPr>
              <a:t>1.78</a:t>
            </a:r>
            <a:r>
              <a:rPr lang="zh-CN" altLang="en-US" sz="1400" b="1" dirty="0">
                <a:latin typeface="Arial"/>
                <a:ea typeface="微软雅黑"/>
              </a:rPr>
              <a:t>倍，是杉木的</a:t>
            </a:r>
            <a:r>
              <a:rPr lang="en-US" altLang="zh-CN" sz="1400" b="1" dirty="0">
                <a:latin typeface="Arial"/>
                <a:ea typeface="微软雅黑"/>
              </a:rPr>
              <a:t>2.27</a:t>
            </a:r>
            <a:r>
              <a:rPr lang="zh-CN" altLang="en-US" sz="1400" b="1" dirty="0">
                <a:latin typeface="Arial"/>
                <a:ea typeface="微软雅黑"/>
              </a:rPr>
              <a:t>倍，是马尾松的</a:t>
            </a:r>
            <a:r>
              <a:rPr lang="en-US" altLang="zh-CN" sz="1400" b="1" dirty="0">
                <a:latin typeface="Arial"/>
                <a:ea typeface="微软雅黑"/>
              </a:rPr>
              <a:t>3.57</a:t>
            </a:r>
            <a:r>
              <a:rPr lang="zh-CN" altLang="en-US" sz="1400" b="1" dirty="0">
                <a:latin typeface="Arial"/>
                <a:ea typeface="微软雅黑"/>
              </a:rPr>
              <a:t>倍，是落叶松的</a:t>
            </a:r>
            <a:r>
              <a:rPr lang="en-US" altLang="zh-CN" sz="1400" b="1" dirty="0">
                <a:latin typeface="Arial"/>
                <a:ea typeface="微软雅黑"/>
              </a:rPr>
              <a:t>5.88</a:t>
            </a:r>
            <a:r>
              <a:rPr lang="zh-CN" altLang="en-US" sz="1400" b="1" dirty="0">
                <a:latin typeface="Arial"/>
                <a:ea typeface="微软雅黑"/>
              </a:rPr>
              <a:t>倍。</a:t>
            </a:r>
            <a:r>
              <a:rPr lang="zh-CN" altLang="en-US" sz="1400" dirty="0">
                <a:solidFill>
                  <a:schemeClr val="tx1">
                    <a:lumMod val="50000"/>
                    <a:lumOff val="50000"/>
                  </a:schemeClr>
                </a:solidFill>
                <a:latin typeface="Arial"/>
                <a:ea typeface="微软雅黑"/>
              </a:rPr>
              <a:t>在天然林禁伐和生态林保护的形势下，我国主要依靠发展杨树、桉树、松树等速生人工林生产木材。</a:t>
            </a:r>
            <a:r>
              <a:rPr lang="zh-CN" altLang="en-US" sz="1400" b="1" dirty="0">
                <a:latin typeface="Arial"/>
                <a:ea typeface="微软雅黑"/>
              </a:rPr>
              <a:t>桉树人工林用少量的林地生产大量的木材，实际上间接保护了天然林和生态林，为我国生态文明建设和木材安全保障作出了重大贡献。</a:t>
            </a:r>
          </a:p>
        </p:txBody>
      </p:sp>
    </p:spTree>
    <p:extLst>
      <p:ext uri="{BB962C8B-B14F-4D97-AF65-F5344CB8AC3E}">
        <p14:creationId xmlns:p14="http://schemas.microsoft.com/office/powerpoint/2010/main" val="154815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36704" y="1888133"/>
            <a:ext cx="5616624" cy="4401205"/>
          </a:xfrm>
          <a:prstGeom prst="rect">
            <a:avLst/>
          </a:prstGeom>
        </p:spPr>
        <p:txBody>
          <a:bodyPr wrap="square">
            <a:spAutoFit/>
          </a:bodyPr>
          <a:lstStyle/>
          <a:p>
            <a:pPr algn="just">
              <a:lnSpc>
                <a:spcPct val="200000"/>
              </a:lnSpc>
            </a:pPr>
            <a:r>
              <a:rPr lang="en-US" altLang="zh-CN" sz="1400" dirty="0" smtClean="0">
                <a:solidFill>
                  <a:schemeClr val="tx2">
                    <a:lumMod val="75000"/>
                  </a:schemeClr>
                </a:solidFill>
              </a:rPr>
              <a:t>         </a:t>
            </a:r>
            <a:r>
              <a:rPr lang="zh-CN" altLang="zh-CN" sz="1400" b="1" dirty="0"/>
              <a:t>广西的桉树种植面积全国第一，</a:t>
            </a:r>
            <a:r>
              <a:rPr lang="en-US" altLang="zh-CN" sz="1400" b="1" dirty="0"/>
              <a:t>2015</a:t>
            </a:r>
            <a:r>
              <a:rPr lang="zh-CN" altLang="zh-CN" sz="1400" b="1" dirty="0"/>
              <a:t>年，广西已营造桉树人工林超过</a:t>
            </a:r>
            <a:r>
              <a:rPr lang="en-US" altLang="zh-CN" sz="1400" b="1" dirty="0"/>
              <a:t>200</a:t>
            </a:r>
            <a:r>
              <a:rPr lang="zh-CN" altLang="zh-CN" sz="1400" b="1" dirty="0"/>
              <a:t>万公顷</a:t>
            </a:r>
            <a:r>
              <a:rPr lang="zh-CN" altLang="zh-CN" sz="1400" dirty="0"/>
              <a:t>。</a:t>
            </a:r>
            <a:r>
              <a:rPr lang="zh-CN" altLang="zh-CN" sz="1400" dirty="0">
                <a:solidFill>
                  <a:schemeClr val="tx2">
                    <a:lumMod val="75000"/>
                  </a:schemeClr>
                </a:solidFill>
              </a:rPr>
              <a:t>由于桉树人工林发展的主导，广西林业</a:t>
            </a:r>
            <a:r>
              <a:rPr lang="en-US" altLang="zh-CN" sz="1400" dirty="0">
                <a:solidFill>
                  <a:schemeClr val="tx2">
                    <a:lumMod val="75000"/>
                  </a:schemeClr>
                </a:solidFill>
              </a:rPr>
              <a:t>6</a:t>
            </a:r>
            <a:r>
              <a:rPr lang="zh-CN" altLang="zh-CN" sz="1400" dirty="0">
                <a:solidFill>
                  <a:schemeClr val="tx2">
                    <a:lumMod val="75000"/>
                  </a:schemeClr>
                </a:solidFill>
              </a:rPr>
              <a:t>项重要指标均有大幅增长</a:t>
            </a:r>
            <a:r>
              <a:rPr lang="zh-CN" altLang="zh-CN" sz="1400" dirty="0" smtClean="0">
                <a:solidFill>
                  <a:schemeClr val="tx2">
                    <a:lumMod val="75000"/>
                  </a:schemeClr>
                </a:solidFill>
              </a:rPr>
              <a:t>。</a:t>
            </a:r>
            <a:endParaRPr lang="en-US" altLang="zh-CN" sz="1400" dirty="0" smtClean="0">
              <a:solidFill>
                <a:schemeClr val="tx2">
                  <a:lumMod val="75000"/>
                </a:schemeClr>
              </a:solidFill>
            </a:endParaRPr>
          </a:p>
          <a:p>
            <a:pPr algn="just">
              <a:lnSpc>
                <a:spcPct val="200000"/>
              </a:lnSpc>
            </a:pPr>
            <a:r>
              <a:rPr lang="en-US" altLang="zh-CN" sz="1400" dirty="0" smtClean="0">
                <a:solidFill>
                  <a:schemeClr val="tx2">
                    <a:lumMod val="75000"/>
                  </a:schemeClr>
                </a:solidFill>
              </a:rPr>
              <a:t>         2000-2016</a:t>
            </a:r>
            <a:r>
              <a:rPr lang="zh-CN" altLang="zh-CN" sz="1400" dirty="0">
                <a:solidFill>
                  <a:schemeClr val="tx2">
                    <a:lumMod val="75000"/>
                  </a:schemeClr>
                </a:solidFill>
              </a:rPr>
              <a:t>年，广西森林蓄积量由</a:t>
            </a:r>
            <a:r>
              <a:rPr lang="en-US" altLang="zh-CN" sz="1400" dirty="0">
                <a:solidFill>
                  <a:schemeClr val="tx2">
                    <a:lumMod val="75000"/>
                  </a:schemeClr>
                </a:solidFill>
              </a:rPr>
              <a:t>4.3</a:t>
            </a:r>
            <a:r>
              <a:rPr lang="zh-CN" altLang="zh-CN" sz="1400" dirty="0">
                <a:solidFill>
                  <a:schemeClr val="tx2">
                    <a:lumMod val="75000"/>
                  </a:schemeClr>
                </a:solidFill>
              </a:rPr>
              <a:t>亿立方米增加到</a:t>
            </a:r>
            <a:r>
              <a:rPr lang="en-US" altLang="zh-CN" sz="1400" dirty="0">
                <a:solidFill>
                  <a:schemeClr val="tx2">
                    <a:lumMod val="75000"/>
                  </a:schemeClr>
                </a:solidFill>
              </a:rPr>
              <a:t>7.6</a:t>
            </a:r>
            <a:r>
              <a:rPr lang="zh-CN" altLang="zh-CN" sz="1400" dirty="0">
                <a:solidFill>
                  <a:schemeClr val="tx2">
                    <a:lumMod val="75000"/>
                  </a:schemeClr>
                </a:solidFill>
              </a:rPr>
              <a:t>亿立方米，木材年产量由</a:t>
            </a:r>
            <a:r>
              <a:rPr lang="en-US" altLang="zh-CN" sz="1400" dirty="0">
                <a:solidFill>
                  <a:schemeClr val="tx2">
                    <a:lumMod val="75000"/>
                  </a:schemeClr>
                </a:solidFill>
              </a:rPr>
              <a:t>315</a:t>
            </a:r>
            <a:r>
              <a:rPr lang="zh-CN" altLang="zh-CN" sz="1400" dirty="0">
                <a:solidFill>
                  <a:schemeClr val="tx2">
                    <a:lumMod val="75000"/>
                  </a:schemeClr>
                </a:solidFill>
              </a:rPr>
              <a:t>万立方米增加到</a:t>
            </a:r>
            <a:r>
              <a:rPr lang="en-US" altLang="zh-CN" sz="1400" dirty="0">
                <a:solidFill>
                  <a:schemeClr val="tx2">
                    <a:lumMod val="75000"/>
                  </a:schemeClr>
                </a:solidFill>
              </a:rPr>
              <a:t>2955</a:t>
            </a:r>
            <a:r>
              <a:rPr lang="zh-CN" altLang="zh-CN" sz="1400" dirty="0">
                <a:solidFill>
                  <a:schemeClr val="tx2">
                    <a:lumMod val="75000"/>
                  </a:schemeClr>
                </a:solidFill>
              </a:rPr>
              <a:t>万立方米</a:t>
            </a:r>
            <a:r>
              <a:rPr lang="zh-CN" altLang="zh-CN" sz="1400" dirty="0" smtClean="0">
                <a:solidFill>
                  <a:schemeClr val="tx2">
                    <a:lumMod val="75000"/>
                  </a:schemeClr>
                </a:solidFill>
              </a:rPr>
              <a:t>。</a:t>
            </a:r>
            <a:r>
              <a:rPr lang="zh-CN" altLang="zh-CN" sz="1400" b="1" dirty="0" smtClean="0"/>
              <a:t>桉树</a:t>
            </a:r>
            <a:r>
              <a:rPr lang="zh-CN" altLang="zh-CN" sz="1400" b="1" dirty="0"/>
              <a:t>种植面积由</a:t>
            </a:r>
            <a:r>
              <a:rPr lang="en-US" altLang="zh-CN" sz="1400" b="1" dirty="0"/>
              <a:t>220</a:t>
            </a:r>
            <a:r>
              <a:rPr lang="zh-CN" altLang="zh-CN" sz="1400" b="1" dirty="0"/>
              <a:t>万亩增加到</a:t>
            </a:r>
            <a:r>
              <a:rPr lang="en-US" altLang="zh-CN" sz="1400" b="1" dirty="0"/>
              <a:t>3000</a:t>
            </a:r>
            <a:r>
              <a:rPr lang="zh-CN" altLang="zh-CN" sz="1400" b="1" dirty="0"/>
              <a:t>万亩，桉木年产量由</a:t>
            </a:r>
            <a:r>
              <a:rPr lang="en-US" altLang="zh-CN" sz="1400" b="1" dirty="0"/>
              <a:t>9</a:t>
            </a:r>
            <a:r>
              <a:rPr lang="zh-CN" altLang="zh-CN" sz="1400" b="1" dirty="0"/>
              <a:t>万立方米增加到</a:t>
            </a:r>
            <a:r>
              <a:rPr lang="en-US" altLang="zh-CN" sz="1400" b="1" dirty="0"/>
              <a:t>2200</a:t>
            </a:r>
            <a:r>
              <a:rPr lang="zh-CN" altLang="zh-CN" sz="1400" b="1" dirty="0"/>
              <a:t>万立方米</a:t>
            </a:r>
            <a:r>
              <a:rPr lang="zh-CN" altLang="zh-CN" sz="1400" dirty="0">
                <a:solidFill>
                  <a:schemeClr val="tx2">
                    <a:lumMod val="75000"/>
                  </a:schemeClr>
                </a:solidFill>
              </a:rPr>
              <a:t>，林业总产值由</a:t>
            </a:r>
            <a:r>
              <a:rPr lang="en-US" altLang="zh-CN" sz="1400" dirty="0">
                <a:solidFill>
                  <a:schemeClr val="tx2">
                    <a:lumMod val="75000"/>
                  </a:schemeClr>
                </a:solidFill>
              </a:rPr>
              <a:t>175</a:t>
            </a:r>
            <a:r>
              <a:rPr lang="zh-CN" altLang="zh-CN" sz="1400" dirty="0">
                <a:solidFill>
                  <a:schemeClr val="tx2">
                    <a:lumMod val="75000"/>
                  </a:schemeClr>
                </a:solidFill>
              </a:rPr>
              <a:t>亿元增加到</a:t>
            </a:r>
            <a:r>
              <a:rPr lang="en-US" altLang="zh-CN" sz="1400" dirty="0">
                <a:solidFill>
                  <a:schemeClr val="tx2">
                    <a:lumMod val="75000"/>
                  </a:schemeClr>
                </a:solidFill>
              </a:rPr>
              <a:t>4777</a:t>
            </a:r>
            <a:r>
              <a:rPr lang="zh-CN" altLang="zh-CN" sz="1400" dirty="0">
                <a:solidFill>
                  <a:schemeClr val="tx2">
                    <a:lumMod val="75000"/>
                  </a:schemeClr>
                </a:solidFill>
              </a:rPr>
              <a:t>亿元</a:t>
            </a:r>
            <a:r>
              <a:rPr lang="zh-CN" altLang="zh-CN" sz="1400" dirty="0" smtClean="0">
                <a:solidFill>
                  <a:schemeClr val="tx2">
                    <a:lumMod val="75000"/>
                  </a:schemeClr>
                </a:solidFill>
              </a:rPr>
              <a:t>。</a:t>
            </a:r>
            <a:endParaRPr lang="en-US" altLang="zh-CN" sz="1400" dirty="0" smtClean="0">
              <a:solidFill>
                <a:schemeClr val="tx2">
                  <a:lumMod val="75000"/>
                </a:schemeClr>
              </a:solidFill>
            </a:endParaRPr>
          </a:p>
          <a:p>
            <a:pPr algn="just">
              <a:lnSpc>
                <a:spcPct val="200000"/>
              </a:lnSpc>
            </a:pPr>
            <a:r>
              <a:rPr lang="en-US" altLang="zh-CN" sz="1400" dirty="0">
                <a:solidFill>
                  <a:schemeClr val="tx2">
                    <a:lumMod val="75000"/>
                  </a:schemeClr>
                </a:solidFill>
              </a:rPr>
              <a:t> </a:t>
            </a:r>
            <a:r>
              <a:rPr lang="en-US" altLang="zh-CN" sz="1400" dirty="0" smtClean="0">
                <a:solidFill>
                  <a:schemeClr val="tx2">
                    <a:lumMod val="75000"/>
                  </a:schemeClr>
                </a:solidFill>
              </a:rPr>
              <a:t>         </a:t>
            </a:r>
            <a:r>
              <a:rPr lang="en-US" altLang="zh-CN" sz="1400" b="1" dirty="0" smtClean="0"/>
              <a:t>2017</a:t>
            </a:r>
            <a:r>
              <a:rPr lang="zh-CN" altLang="zh-CN" sz="1400" b="1" dirty="0"/>
              <a:t>年，广西木材生产总量达</a:t>
            </a:r>
            <a:r>
              <a:rPr lang="en-US" altLang="zh-CN" sz="1400" b="1" dirty="0"/>
              <a:t>3059</a:t>
            </a:r>
            <a:r>
              <a:rPr lang="zh-CN" altLang="zh-CN" sz="1400" b="1" dirty="0"/>
              <a:t>万立方米，约占当年全国商品材产量的</a:t>
            </a:r>
            <a:r>
              <a:rPr lang="en-US" altLang="zh-CN" sz="1400" b="1" dirty="0"/>
              <a:t>45%</a:t>
            </a:r>
            <a:r>
              <a:rPr lang="zh-CN" altLang="zh-CN" sz="1400" b="1" dirty="0"/>
              <a:t>，其中桉树木材占</a:t>
            </a:r>
            <a:r>
              <a:rPr lang="en-US" altLang="zh-CN" sz="1400" b="1" dirty="0"/>
              <a:t>3/4</a:t>
            </a:r>
            <a:r>
              <a:rPr lang="zh-CN" altLang="zh-CN" sz="1400" b="1" dirty="0"/>
              <a:t>，</a:t>
            </a:r>
            <a:r>
              <a:rPr lang="zh-CN" altLang="zh-CN" sz="1400" dirty="0">
                <a:solidFill>
                  <a:schemeClr val="tx2">
                    <a:lumMod val="75000"/>
                  </a:schemeClr>
                </a:solidFill>
              </a:rPr>
              <a:t>广西成为当之无愧的全国木材生产第一大区</a:t>
            </a:r>
            <a:r>
              <a:rPr lang="zh-CN" altLang="zh-CN" sz="1400" dirty="0" smtClean="0">
                <a:solidFill>
                  <a:schemeClr val="tx2">
                    <a:lumMod val="75000"/>
                  </a:schemeClr>
                </a:solidFill>
              </a:rPr>
              <a:t>。</a:t>
            </a:r>
            <a:endParaRPr lang="zh-CN" altLang="zh-CN" sz="1400" dirty="0">
              <a:solidFill>
                <a:schemeClr val="tx2">
                  <a:lumMod val="75000"/>
                </a:schemeClr>
              </a:solidFill>
            </a:endParaRPr>
          </a:p>
        </p:txBody>
      </p:sp>
      <p:sp>
        <p:nvSpPr>
          <p:cNvPr id="2" name="矩形 1"/>
          <p:cNvSpPr/>
          <p:nvPr/>
        </p:nvSpPr>
        <p:spPr>
          <a:xfrm>
            <a:off x="353" y="0"/>
            <a:ext cx="5685667" cy="72326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cxnSpLocks/>
          </p:cNvCxnSpPr>
          <p:nvPr/>
        </p:nvCxnSpPr>
        <p:spPr>
          <a:xfrm>
            <a:off x="6341321" y="1312069"/>
            <a:ext cx="563267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539" r="20539"/>
          <a:stretch>
            <a:fillRect/>
          </a:stretch>
        </p:blipFill>
        <p:spPr/>
      </p:pic>
      <p:sp>
        <p:nvSpPr>
          <p:cNvPr id="9" name="矩形 8"/>
          <p:cNvSpPr/>
          <p:nvPr/>
        </p:nvSpPr>
        <p:spPr>
          <a:xfrm>
            <a:off x="6336703" y="1392536"/>
            <a:ext cx="5709295" cy="378630"/>
          </a:xfrm>
          <a:prstGeom prst="rect">
            <a:avLst/>
          </a:prstGeom>
        </p:spPr>
        <p:txBody>
          <a:bodyPr wrap="square">
            <a:spAutoFit/>
            <a:scene3d>
              <a:camera prst="orthographicFront"/>
              <a:lightRig rig="threePt" dir="t"/>
            </a:scene3d>
            <a:sp3d contourW="25400"/>
          </a:bodyPr>
          <a:lstStyle/>
          <a:p>
            <a:pPr>
              <a:lnSpc>
                <a:spcPct val="150000"/>
              </a:lnSpc>
            </a:pPr>
            <a:r>
              <a:rPr lang="en-US" altLang="zh-CN" sz="1400" dirty="0" smtClean="0"/>
              <a:t>         </a:t>
            </a:r>
            <a:r>
              <a:rPr lang="zh-CN" altLang="zh-CN" sz="1400" b="1" dirty="0"/>
              <a:t>广东省桉树人工林面积约</a:t>
            </a:r>
            <a:r>
              <a:rPr lang="en-US" altLang="zh-CN" sz="1400" b="1" dirty="0"/>
              <a:t>2300</a:t>
            </a:r>
            <a:r>
              <a:rPr lang="zh-CN" altLang="zh-CN" sz="1400" b="1" dirty="0"/>
              <a:t>万亩，占全省林业用地面积的</a:t>
            </a:r>
            <a:r>
              <a:rPr lang="en-US" altLang="zh-CN" sz="1400" b="1" dirty="0"/>
              <a:t>14%</a:t>
            </a:r>
            <a:r>
              <a:rPr lang="zh-CN" altLang="zh-CN" sz="1400" dirty="0" smtClean="0"/>
              <a:t>。</a:t>
            </a:r>
            <a:endParaRPr lang="zh-CN" altLang="zh-CN" sz="1400" dirty="0"/>
          </a:p>
        </p:txBody>
      </p:sp>
      <p:sp>
        <p:nvSpPr>
          <p:cNvPr id="3" name="矩形 2"/>
          <p:cNvSpPr/>
          <p:nvPr/>
        </p:nvSpPr>
        <p:spPr>
          <a:xfrm>
            <a:off x="6285359" y="880021"/>
            <a:ext cx="6429375" cy="307777"/>
          </a:xfrm>
          <a:prstGeom prst="rect">
            <a:avLst/>
          </a:prstGeom>
        </p:spPr>
        <p:txBody>
          <a:bodyPr>
            <a:spAutoFit/>
          </a:bodyPr>
          <a:lstStyle/>
          <a:p>
            <a:r>
              <a:rPr lang="zh-CN" altLang="zh-CN" sz="1400" dirty="0">
                <a:solidFill>
                  <a:schemeClr val="tx2">
                    <a:lumMod val="75000"/>
                  </a:schemeClr>
                </a:solidFill>
              </a:rPr>
              <a:t>我国桉树资源主要分布在华南地区，其中两广地区是桉树主要种植地区。</a:t>
            </a:r>
            <a:endParaRPr lang="zh-CN" altLang="en-US" sz="1400" dirty="0">
              <a:solidFill>
                <a:schemeClr val="tx2">
                  <a:lumMod val="75000"/>
                </a:schemeClr>
              </a:solidFill>
            </a:endParaRPr>
          </a:p>
        </p:txBody>
      </p:sp>
    </p:spTree>
    <p:extLst>
      <p:ext uri="{BB962C8B-B14F-4D97-AF65-F5344CB8AC3E}">
        <p14:creationId xmlns:p14="http://schemas.microsoft.com/office/powerpoint/2010/main" val="4537568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851528" y="3040158"/>
            <a:ext cx="1508746" cy="1520416"/>
          </a:xfrm>
          <a:prstGeom prst="rect">
            <a:avLst/>
          </a:prstGeom>
          <a:noFill/>
        </p:spPr>
        <p:txBody>
          <a:bodyPr wrap="none" rtlCol="0">
            <a:spAutoFit/>
          </a:bodyPr>
          <a:lstStyle/>
          <a:p>
            <a:pPr algn="ctr" defTabSz="964326" fontAlgn="auto">
              <a:spcBef>
                <a:spcPts val="0"/>
              </a:spcBef>
              <a:spcAft>
                <a:spcPts val="0"/>
              </a:spcAft>
              <a:defRPr/>
            </a:pPr>
            <a:r>
              <a:rPr lang="en-US" altLang="zh-CN" sz="9280" b="1" dirty="0">
                <a:solidFill>
                  <a:srgbClr val="FFFFFF"/>
                </a:solidFill>
                <a:latin typeface="Arial"/>
                <a:ea typeface="微软雅黑"/>
              </a:rPr>
              <a:t>03</a:t>
            </a:r>
            <a:endParaRPr lang="zh-CN" altLang="en-US" sz="9280" b="1" dirty="0">
              <a:solidFill>
                <a:srgbClr val="FFFFFF"/>
              </a:solidFill>
              <a:latin typeface="Arial"/>
              <a:ea typeface="微软雅黑"/>
            </a:endParaRPr>
          </a:p>
        </p:txBody>
      </p:sp>
      <p:sp>
        <p:nvSpPr>
          <p:cNvPr id="11" name="矩形 10"/>
          <p:cNvSpPr/>
          <p:nvPr/>
        </p:nvSpPr>
        <p:spPr>
          <a:xfrm>
            <a:off x="874507" y="4660105"/>
            <a:ext cx="3462785" cy="637610"/>
          </a:xfrm>
          <a:prstGeom prst="rect">
            <a:avLst/>
          </a:prstGeom>
        </p:spPr>
        <p:txBody>
          <a:bodyPr wrap="square">
            <a:spAutoFit/>
            <a:scene3d>
              <a:camera prst="orthographicFront"/>
              <a:lightRig rig="threePt" dir="t"/>
            </a:scene3d>
            <a:sp3d contourW="25400"/>
          </a:bodyPr>
          <a:lstStyle/>
          <a:p>
            <a:pPr algn="ctr" defTabSz="964326" fontAlgn="auto">
              <a:lnSpc>
                <a:spcPct val="120000"/>
              </a:lnSpc>
              <a:spcBef>
                <a:spcPts val="0"/>
              </a:spcBef>
              <a:spcAft>
                <a:spcPts val="0"/>
              </a:spcAft>
              <a:defRPr/>
            </a:pPr>
            <a:r>
              <a:rPr lang="zh-CN" altLang="en-US" sz="2953" b="1" dirty="0">
                <a:solidFill>
                  <a:srgbClr val="FFFFFF"/>
                </a:solidFill>
                <a:latin typeface="Arial"/>
                <a:ea typeface="微软雅黑"/>
              </a:rPr>
              <a:t>标题文字添加此处</a:t>
            </a:r>
          </a:p>
        </p:txBody>
      </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379" r="14379"/>
          <a:stretch>
            <a:fillRect/>
          </a:stretch>
        </p:blipFill>
        <p:spPr>
          <a:xfrm>
            <a:off x="7399065" y="1168053"/>
            <a:ext cx="5472608" cy="3934545"/>
          </a:xfrm>
        </p:spPr>
      </p:pic>
      <p:sp>
        <p:nvSpPr>
          <p:cNvPr id="2" name="矩形 1"/>
          <p:cNvSpPr/>
          <p:nvPr/>
        </p:nvSpPr>
        <p:spPr>
          <a:xfrm>
            <a:off x="1100783" y="1686278"/>
            <a:ext cx="6429375" cy="3416320"/>
          </a:xfrm>
          <a:prstGeom prst="rect">
            <a:avLst/>
          </a:prstGeom>
          <a:noFill/>
          <a:effectLst/>
        </p:spPr>
        <p:txBody>
          <a:bodyPr>
            <a:spAutoFit/>
            <a:scene3d>
              <a:camera prst="orthographicFront"/>
              <a:lightRig rig="threePt" dir="t"/>
            </a:scene3d>
            <a:sp3d extrusionH="57150">
              <a:bevelT w="165100" h="63500" prst="hardEdge"/>
            </a:sp3d>
          </a:bodyPr>
          <a:lstStyle/>
          <a:p>
            <a:pPr>
              <a:lnSpc>
                <a:spcPct val="150000"/>
              </a:lnSpc>
            </a:pPr>
            <a:r>
              <a:rPr lang="en-US" altLang="zh-CN" sz="1600" dirty="0" smtClean="0">
                <a:solidFill>
                  <a:schemeClr val="bg2">
                    <a:lumMod val="50000"/>
                  </a:schemeClr>
                </a:solidFill>
                <a:effectLst>
                  <a:reflection blurRad="6350" stA="55000" endA="300" endPos="45500" dir="5400000" sy="-100000" algn="bl" rotWithShape="0"/>
                </a:effectLst>
                <a:latin typeface="+mn-ea"/>
                <a:ea typeface="+mn-ea"/>
              </a:rPr>
              <a:t>       </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桉树</a:t>
            </a:r>
            <a:r>
              <a:rPr lang="zh-CN" altLang="zh-CN" sz="1600" dirty="0">
                <a:solidFill>
                  <a:schemeClr val="bg2">
                    <a:lumMod val="50000"/>
                  </a:schemeClr>
                </a:solidFill>
                <a:effectLst>
                  <a:reflection blurRad="6350" stA="55000" endA="300" endPos="45500" dir="5400000" sy="-100000" algn="bl" rotWithShape="0"/>
                </a:effectLst>
                <a:latin typeface="+mn-ea"/>
                <a:ea typeface="+mn-ea"/>
              </a:rPr>
              <a:t>不仅生产木材时能够产生收益，其自身的生长就是一个产生收益的过程，随着森林的生长，蓄积量的增多，其评估价值也会逐步提升</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a:t>
            </a:r>
            <a:endParaRPr lang="en-US" altLang="zh-CN" sz="1600" dirty="0" smtClean="0">
              <a:solidFill>
                <a:schemeClr val="bg2">
                  <a:lumMod val="50000"/>
                </a:schemeClr>
              </a:solidFill>
              <a:effectLst>
                <a:reflection blurRad="6350" stA="55000" endA="300" endPos="45500" dir="5400000" sy="-100000" algn="bl" rotWithShape="0"/>
              </a:effectLst>
              <a:latin typeface="+mn-ea"/>
              <a:ea typeface="+mn-ea"/>
            </a:endParaRPr>
          </a:p>
          <a:p>
            <a:pPr>
              <a:lnSpc>
                <a:spcPct val="150000"/>
              </a:lnSpc>
            </a:pPr>
            <a:r>
              <a:rPr lang="en-US" altLang="zh-CN" sz="1600" dirty="0">
                <a:solidFill>
                  <a:schemeClr val="bg2">
                    <a:lumMod val="50000"/>
                  </a:schemeClr>
                </a:solidFill>
                <a:effectLst>
                  <a:reflection blurRad="6350" stA="55000" endA="300" endPos="45500" dir="5400000" sy="-100000" algn="bl" rotWithShape="0"/>
                </a:effectLst>
                <a:latin typeface="+mn-ea"/>
                <a:ea typeface="+mn-ea"/>
              </a:rPr>
              <a:t> </a:t>
            </a:r>
            <a:r>
              <a:rPr lang="en-US" altLang="zh-CN" sz="1600" dirty="0" smtClean="0">
                <a:solidFill>
                  <a:schemeClr val="bg2">
                    <a:lumMod val="50000"/>
                  </a:schemeClr>
                </a:solidFill>
                <a:effectLst>
                  <a:reflection blurRad="6350" stA="55000" endA="300" endPos="45500" dir="5400000" sy="-100000" algn="bl" rotWithShape="0"/>
                </a:effectLst>
                <a:latin typeface="+mn-ea"/>
                <a:ea typeface="+mn-ea"/>
              </a:rPr>
              <a:t>      </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而</a:t>
            </a:r>
            <a:r>
              <a:rPr lang="zh-CN" altLang="zh-CN" sz="1600" dirty="0">
                <a:solidFill>
                  <a:schemeClr val="bg2">
                    <a:lumMod val="50000"/>
                  </a:schemeClr>
                </a:solidFill>
                <a:effectLst>
                  <a:reflection blurRad="6350" stA="55000" endA="300" endPos="45500" dir="5400000" sy="-100000" algn="bl" rotWithShape="0"/>
                </a:effectLst>
                <a:latin typeface="+mn-ea"/>
                <a:ea typeface="+mn-ea"/>
              </a:rPr>
              <a:t>在当前财务会计制度下，作为消耗性生物</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资产</a:t>
            </a:r>
            <a:r>
              <a:rPr lang="zh-CN" altLang="en-US" sz="1600" dirty="0" smtClean="0">
                <a:solidFill>
                  <a:schemeClr val="bg2">
                    <a:lumMod val="50000"/>
                  </a:schemeClr>
                </a:solidFill>
                <a:effectLst>
                  <a:reflection blurRad="6350" stA="55000" endA="300" endPos="45500" dir="5400000" sy="-100000" algn="bl" rotWithShape="0"/>
                </a:effectLst>
                <a:latin typeface="+mn-ea"/>
                <a:ea typeface="+mn-ea"/>
              </a:rPr>
              <a:t>，</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衡量</a:t>
            </a:r>
            <a:r>
              <a:rPr lang="zh-CN" altLang="zh-CN" sz="1600" dirty="0">
                <a:solidFill>
                  <a:schemeClr val="bg2">
                    <a:lumMod val="50000"/>
                  </a:schemeClr>
                </a:solidFill>
                <a:effectLst>
                  <a:reflection blurRad="6350" stA="55000" endA="300" endPos="45500" dir="5400000" sy="-100000" algn="bl" rotWithShape="0"/>
                </a:effectLst>
                <a:latin typeface="+mn-ea"/>
                <a:ea typeface="+mn-ea"/>
              </a:rPr>
              <a:t>其资产价值是以林地投入的成本来体现，由蓄积量增多带来的溢价部分在没有确认之前，是</a:t>
            </a:r>
            <a:r>
              <a:rPr lang="zh-CN" altLang="zh-CN" sz="1600" dirty="0" smtClean="0">
                <a:solidFill>
                  <a:schemeClr val="bg2">
                    <a:lumMod val="50000"/>
                  </a:schemeClr>
                </a:solidFill>
                <a:effectLst>
                  <a:reflection blurRad="6350" stA="55000" endA="300" endPos="45500" dir="5400000" sy="-100000" algn="bl" rotWithShape="0"/>
                </a:effectLst>
                <a:latin typeface="+mn-ea"/>
                <a:ea typeface="+mn-ea"/>
              </a:rPr>
              <a:t>不在</a:t>
            </a:r>
            <a:r>
              <a:rPr lang="zh-CN" altLang="zh-CN" sz="1600" dirty="0">
                <a:solidFill>
                  <a:schemeClr val="bg2">
                    <a:lumMod val="50000"/>
                  </a:schemeClr>
                </a:solidFill>
                <a:effectLst>
                  <a:reflection blurRad="6350" stA="55000" endA="300" endPos="45500" dir="5400000" sy="-100000" algn="bl" rotWithShape="0"/>
                </a:effectLst>
                <a:latin typeface="+mn-ea"/>
                <a:ea typeface="+mn-ea"/>
              </a:rPr>
              <a:t>财务上体现的，直到发生产权变动，溢价部分才进入资本公积。也就是说，</a:t>
            </a:r>
            <a:r>
              <a:rPr lang="zh-CN" altLang="zh-CN" sz="1600" b="1" dirty="0">
                <a:solidFill>
                  <a:schemeClr val="bg2">
                    <a:lumMod val="50000"/>
                  </a:schemeClr>
                </a:solidFill>
                <a:effectLst>
                  <a:reflection blurRad="6350" stA="55000" endA="300" endPos="45500" dir="5400000" sy="-100000" algn="bl" rotWithShape="0"/>
                </a:effectLst>
                <a:latin typeface="+mn-ea"/>
                <a:ea typeface="+mn-ea"/>
              </a:rPr>
              <a:t>速丰林的账面价值远小于其实际价值</a:t>
            </a:r>
            <a:r>
              <a:rPr lang="zh-CN" altLang="zh-CN" sz="1600" dirty="0">
                <a:solidFill>
                  <a:schemeClr val="bg2">
                    <a:lumMod val="50000"/>
                  </a:schemeClr>
                </a:solidFill>
                <a:effectLst>
                  <a:reflection blurRad="6350" stA="55000" endA="300" endPos="45500" dir="5400000" sy="-100000" algn="bl" rotWithShape="0"/>
                </a:effectLst>
                <a:latin typeface="+mn-ea"/>
                <a:ea typeface="+mn-ea"/>
              </a:rPr>
              <a:t>，以岑溪公司为例，</a:t>
            </a:r>
            <a:r>
              <a:rPr lang="en-US" altLang="zh-CN" sz="1600" dirty="0">
                <a:solidFill>
                  <a:schemeClr val="bg2">
                    <a:lumMod val="50000"/>
                  </a:schemeClr>
                </a:solidFill>
                <a:effectLst>
                  <a:reflection blurRad="6350" stA="55000" endA="300" endPos="45500" dir="5400000" sy="-100000" algn="bl" rotWithShape="0"/>
                </a:effectLst>
                <a:latin typeface="+mn-ea"/>
                <a:ea typeface="+mn-ea"/>
              </a:rPr>
              <a:t>2018</a:t>
            </a:r>
            <a:r>
              <a:rPr lang="zh-CN" altLang="zh-CN" sz="1600" dirty="0">
                <a:solidFill>
                  <a:schemeClr val="bg2">
                    <a:lumMod val="50000"/>
                  </a:schemeClr>
                </a:solidFill>
                <a:effectLst>
                  <a:reflection blurRad="6350" stA="55000" endA="300" endPos="45500" dir="5400000" sy="-100000" algn="bl" rotWithShape="0"/>
                </a:effectLst>
                <a:latin typeface="+mn-ea"/>
                <a:ea typeface="+mn-ea"/>
              </a:rPr>
              <a:t>年底公司资产总额仅为</a:t>
            </a:r>
            <a:r>
              <a:rPr lang="en-US" altLang="zh-CN" sz="1600" dirty="0">
                <a:solidFill>
                  <a:schemeClr val="bg2">
                    <a:lumMod val="50000"/>
                  </a:schemeClr>
                </a:solidFill>
                <a:effectLst>
                  <a:reflection blurRad="6350" stA="55000" endA="300" endPos="45500" dir="5400000" sy="-100000" algn="bl" rotWithShape="0"/>
                </a:effectLst>
                <a:latin typeface="+mn-ea"/>
                <a:ea typeface="+mn-ea"/>
              </a:rPr>
              <a:t>1.3</a:t>
            </a:r>
            <a:r>
              <a:rPr lang="zh-CN" altLang="zh-CN" sz="1600" dirty="0">
                <a:solidFill>
                  <a:schemeClr val="bg2">
                    <a:lumMod val="50000"/>
                  </a:schemeClr>
                </a:solidFill>
                <a:effectLst>
                  <a:reflection blurRad="6350" stA="55000" endA="300" endPos="45500" dir="5400000" sy="-100000" algn="bl" rotWithShape="0"/>
                </a:effectLst>
                <a:latin typeface="+mn-ea"/>
                <a:ea typeface="+mn-ea"/>
              </a:rPr>
              <a:t>亿元，而林地评估值却应为</a:t>
            </a:r>
            <a:r>
              <a:rPr lang="en-US" altLang="zh-CN" sz="1600" dirty="0">
                <a:solidFill>
                  <a:schemeClr val="bg2">
                    <a:lumMod val="50000"/>
                  </a:schemeClr>
                </a:solidFill>
                <a:effectLst>
                  <a:reflection blurRad="6350" stA="55000" endA="300" endPos="45500" dir="5400000" sy="-100000" algn="bl" rotWithShape="0"/>
                </a:effectLst>
                <a:latin typeface="+mn-ea"/>
                <a:ea typeface="+mn-ea"/>
              </a:rPr>
              <a:t>2</a:t>
            </a:r>
            <a:r>
              <a:rPr lang="zh-CN" altLang="zh-CN" sz="1600" dirty="0">
                <a:solidFill>
                  <a:schemeClr val="bg2">
                    <a:lumMod val="50000"/>
                  </a:schemeClr>
                </a:solidFill>
                <a:effectLst>
                  <a:reflection blurRad="6350" stA="55000" endA="300" endPos="45500" dir="5400000" sy="-100000" algn="bl" rotWithShape="0"/>
                </a:effectLst>
                <a:latin typeface="+mn-ea"/>
                <a:ea typeface="+mn-ea"/>
              </a:rPr>
              <a:t>亿元。</a:t>
            </a:r>
            <a:endParaRPr lang="zh-CN" altLang="en-US" sz="1600" dirty="0">
              <a:solidFill>
                <a:schemeClr val="bg2">
                  <a:lumMod val="50000"/>
                </a:schemeClr>
              </a:solidFill>
              <a:effectLst>
                <a:reflection blurRad="6350" stA="55000" endA="300" endPos="45500" dir="5400000" sy="-100000" algn="bl" rotWithShape="0"/>
              </a:effectLst>
              <a:latin typeface="+mn-ea"/>
              <a:ea typeface="+mn-ea"/>
            </a:endParaRPr>
          </a:p>
        </p:txBody>
      </p:sp>
      <p:pic>
        <p:nvPicPr>
          <p:cNvPr id="5" name="图片 4"/>
          <p:cNvPicPr>
            <a:picLocks noChangeAspect="1"/>
          </p:cNvPicPr>
          <p:nvPr/>
        </p:nvPicPr>
        <p:blipFill rotWithShape="1">
          <a:blip r:embed="rId4"/>
          <a:srcRect l="81429"/>
          <a:stretch/>
        </p:blipFill>
        <p:spPr>
          <a:xfrm>
            <a:off x="0" y="1070979"/>
            <a:ext cx="1016710" cy="3938357"/>
          </a:xfrm>
          <a:prstGeom prst="rect">
            <a:avLst/>
          </a:prstGeom>
        </p:spPr>
      </p:pic>
    </p:spTree>
    <p:extLst>
      <p:ext uri="{BB962C8B-B14F-4D97-AF65-F5344CB8AC3E}">
        <p14:creationId xmlns:p14="http://schemas.microsoft.com/office/powerpoint/2010/main" val="41279000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F926D47-BC96-4E88-8AE9-A17148C37BF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460.pptx"/>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4.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20.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ags/tag21.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22.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6.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自定义 298">
      <a:dk1>
        <a:sysClr val="windowText" lastClr="000000"/>
      </a:dk1>
      <a:lt1>
        <a:sysClr val="window" lastClr="FFFFFF"/>
      </a:lt1>
      <a:dk2>
        <a:srgbClr val="44546A"/>
      </a:dk2>
      <a:lt2>
        <a:srgbClr val="E7E6E6"/>
      </a:lt2>
      <a:accent1>
        <a:srgbClr val="00AE4F"/>
      </a:accent1>
      <a:accent2>
        <a:srgbClr val="92D54A"/>
      </a:accent2>
      <a:accent3>
        <a:srgbClr val="00AE4F"/>
      </a:accent3>
      <a:accent4>
        <a:srgbClr val="92D54A"/>
      </a:accent4>
      <a:accent5>
        <a:srgbClr val="00AE4F"/>
      </a:accent5>
      <a:accent6>
        <a:srgbClr val="92D54A"/>
      </a:accent6>
      <a:hlink>
        <a:srgbClr val="00AE4F"/>
      </a:hlink>
      <a:folHlink>
        <a:srgbClr val="92D54A"/>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0C615"/>
      </a:accent1>
      <a:accent2>
        <a:srgbClr val="99B332"/>
      </a:accent2>
      <a:accent3>
        <a:srgbClr val="7AAE3B"/>
      </a:accent3>
      <a:accent4>
        <a:srgbClr val="5CC444"/>
      </a:accent4>
      <a:accent5>
        <a:srgbClr val="31A050"/>
      </a:accent5>
      <a:accent6>
        <a:srgbClr val="AAB2BD"/>
      </a:accent6>
      <a:hlink>
        <a:srgbClr val="B0C615"/>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3">
      <a:dk1>
        <a:srgbClr val="009000"/>
      </a:dk1>
      <a:lt1>
        <a:srgbClr val="006A00"/>
      </a:lt1>
      <a:dk2>
        <a:srgbClr val="009000"/>
      </a:dk2>
      <a:lt2>
        <a:srgbClr val="006A00"/>
      </a:lt2>
      <a:accent1>
        <a:srgbClr val="1C1C1C"/>
      </a:accent1>
      <a:accent2>
        <a:srgbClr val="2D393B"/>
      </a:accent2>
      <a:accent3>
        <a:srgbClr val="323232"/>
      </a:accent3>
      <a:accent4>
        <a:srgbClr val="7C984A"/>
      </a:accent4>
      <a:accent5>
        <a:srgbClr val="C2AD8D"/>
      </a:accent5>
      <a:accent6>
        <a:srgbClr val="506E94"/>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0C615"/>
    </a:accent1>
    <a:accent2>
      <a:srgbClr val="99B332"/>
    </a:accent2>
    <a:accent3>
      <a:srgbClr val="7AAE3B"/>
    </a:accent3>
    <a:accent4>
      <a:srgbClr val="5CC444"/>
    </a:accent4>
    <a:accent5>
      <a:srgbClr val="31A050"/>
    </a:accent5>
    <a:accent6>
      <a:srgbClr val="AAB2BD"/>
    </a:accent6>
    <a:hlink>
      <a:srgbClr val="B0C615"/>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0C615"/>
    </a:accent1>
    <a:accent2>
      <a:srgbClr val="99B332"/>
    </a:accent2>
    <a:accent3>
      <a:srgbClr val="7AAE3B"/>
    </a:accent3>
    <a:accent4>
      <a:srgbClr val="5CC444"/>
    </a:accent4>
    <a:accent5>
      <a:srgbClr val="31A050"/>
    </a:accent5>
    <a:accent6>
      <a:srgbClr val="AAB2BD"/>
    </a:accent6>
    <a:hlink>
      <a:srgbClr val="B0C61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0</TotalTime>
  <Words>6291</Words>
  <Application>Microsoft Office PowerPoint</Application>
  <PresentationFormat>自定义</PresentationFormat>
  <Paragraphs>245</Paragraphs>
  <Slides>45</Slides>
  <Notes>43</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45</vt:i4>
      </vt:variant>
    </vt:vector>
  </HeadingPairs>
  <TitlesOfParts>
    <vt:vector size="65" baseType="lpstr">
      <vt:lpstr>Arial Unicode MS</vt:lpstr>
      <vt:lpstr>Cordia New</vt:lpstr>
      <vt:lpstr>Playfair Display</vt:lpstr>
      <vt:lpstr>等线</vt:lpstr>
      <vt:lpstr>冬青黑体简体中文 W3</vt:lpstr>
      <vt:lpstr>方正姚体</vt:lpstr>
      <vt:lpstr>仿宋</vt:lpstr>
      <vt:lpstr>汉仪大宋简</vt:lpstr>
      <vt:lpstr>宋体</vt:lpstr>
      <vt:lpstr>微软雅黑</vt:lpstr>
      <vt:lpstr>Arial</vt:lpstr>
      <vt:lpstr>Calibri</vt:lpstr>
      <vt:lpstr>Calibri Light</vt:lpstr>
      <vt:lpstr>Franklin Gothic Book</vt:lpstr>
      <vt:lpstr>Leelawadee UI Semilight</vt:lpstr>
      <vt:lpstr>Times New Roman</vt:lpstr>
      <vt:lpstr>第一PPT，www.1ppt.com</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环保</dc:title>
  <dc:creator/>
  <cp:keywords>www.1ppt.com</cp:keywords>
  <cp:lastModifiedBy/>
  <cp:revision>1</cp:revision>
  <dcterms:created xsi:type="dcterms:W3CDTF">2016-10-17T14:00:15Z</dcterms:created>
  <dcterms:modified xsi:type="dcterms:W3CDTF">2019-10-18T02:06:09Z</dcterms:modified>
</cp:coreProperties>
</file>